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304" r:id="rId2"/>
    <p:sldId id="303" r:id="rId3"/>
    <p:sldId id="256" r:id="rId4"/>
    <p:sldId id="261" r:id="rId5"/>
    <p:sldId id="262" r:id="rId6"/>
    <p:sldId id="299" r:id="rId7"/>
    <p:sldId id="298" r:id="rId8"/>
    <p:sldId id="264" r:id="rId9"/>
    <p:sldId id="265" r:id="rId10"/>
    <p:sldId id="315" r:id="rId11"/>
    <p:sldId id="316" r:id="rId12"/>
    <p:sldId id="314" r:id="rId13"/>
    <p:sldId id="311" r:id="rId14"/>
    <p:sldId id="312" r:id="rId15"/>
    <p:sldId id="274" r:id="rId16"/>
    <p:sldId id="320" r:id="rId17"/>
    <p:sldId id="327" r:id="rId18"/>
    <p:sldId id="326" r:id="rId19"/>
    <p:sldId id="348" r:id="rId20"/>
    <p:sldId id="323" r:id="rId21"/>
    <p:sldId id="329" r:id="rId22"/>
    <p:sldId id="333" r:id="rId23"/>
    <p:sldId id="330" r:id="rId24"/>
    <p:sldId id="331" r:id="rId25"/>
    <p:sldId id="349" r:id="rId26"/>
    <p:sldId id="285" r:id="rId27"/>
    <p:sldId id="334" r:id="rId28"/>
    <p:sldId id="336" r:id="rId29"/>
    <p:sldId id="289" r:id="rId30"/>
    <p:sldId id="341" r:id="rId31"/>
    <p:sldId id="343" r:id="rId32"/>
    <p:sldId id="342" r:id="rId33"/>
    <p:sldId id="340" r:id="rId34"/>
    <p:sldId id="339" r:id="rId35"/>
    <p:sldId id="345" r:id="rId36"/>
    <p:sldId id="294" r:id="rId37"/>
    <p:sldId id="346" r:id="rId38"/>
    <p:sldId id="350" r:id="rId39"/>
    <p:sldId id="305" r:id="rId4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bK+mqG6di58wuxz7hkK2tw==" hashData="+EujZKPAE8JqIWcZ7BXsOlsGEng="/>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6D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857" autoAdjust="0"/>
  </p:normalViewPr>
  <p:slideViewPr>
    <p:cSldViewPr>
      <p:cViewPr varScale="1">
        <p:scale>
          <a:sx n="102" d="100"/>
          <a:sy n="102" d="100"/>
        </p:scale>
        <p:origin x="-23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40D20D-7DB8-44F2-86AC-90F21F583C89}" type="datetimeFigureOut">
              <a:rPr lang="ru-RU" smtClean="0"/>
              <a:pPr/>
              <a:t>01.06.2016</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0602DD-85A2-4A8E-B13A-A892165222A4}" type="slidenum">
              <a:rPr lang="ru-RU" smtClean="0"/>
              <a:pPr/>
              <a:t>‹#›</a:t>
            </a:fld>
            <a:endParaRPr lang="ru-RU"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70602DD-85A2-4A8E-B13A-A892165222A4}" type="slidenum">
              <a:rPr lang="ru-RU" smtClean="0"/>
              <a:pPr/>
              <a:t>10</a:t>
            </a:fld>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70602DD-85A2-4A8E-B13A-A892165222A4}" type="slidenum">
              <a:rPr lang="ru-RU" smtClean="0"/>
              <a:pPr/>
              <a:t>11</a:t>
            </a:fld>
            <a:endParaRPr lang="ru-R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70602DD-85A2-4A8E-B13A-A892165222A4}" type="slidenum">
              <a:rPr lang="ru-RU" smtClean="0"/>
              <a:pPr/>
              <a:t>13</a:t>
            </a:fld>
            <a:endParaRPr lang="ru-R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70602DD-85A2-4A8E-B13A-A892165222A4}" type="slidenum">
              <a:rPr lang="ru-RU" smtClean="0"/>
              <a:pPr/>
              <a:t>21</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01.06.2016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01.06.2016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01.06.2016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01.06.2016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01.06.2016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01.06.2016</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01.06.2016</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01.06.2016</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01.06.2016</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01.06.2016</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01.06.2016</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01.06.2016</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2.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2.jpe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39.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16.jpeg"/><Relationship Id="rId4" Type="http://schemas.openxmlformats.org/officeDocument/2006/relationships/image" Target="../media/image37.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2.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slide" Target="slide3.xml"/><Relationship Id="rId7" Type="http://schemas.openxmlformats.org/officeDocument/2006/relationships/slide" Target="slide19.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15.xml"/><Relationship Id="rId5" Type="http://schemas.openxmlformats.org/officeDocument/2006/relationships/slide" Target="slide10.xml"/><Relationship Id="rId10" Type="http://schemas.openxmlformats.org/officeDocument/2006/relationships/slide" Target="slide35.xml"/><Relationship Id="rId4" Type="http://schemas.openxmlformats.org/officeDocument/2006/relationships/slide" Target="slide8.xml"/><Relationship Id="rId9" Type="http://schemas.openxmlformats.org/officeDocument/2006/relationships/slide" Target="slide29.xml"/></Relationships>
</file>

<file path=ppt/slides/_rels/slide2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5.jpeg"/></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45.jpeg"/><Relationship Id="rId4" Type="http://schemas.openxmlformats.org/officeDocument/2006/relationships/image" Target="../media/image50.jpeg"/></Relationships>
</file>

<file path=ppt/slides/_rels/slide2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53.jpeg"/></Relationships>
</file>

<file path=ppt/slides/_rels/slide2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55.jpeg"/></Relationships>
</file>

<file path=ppt/slides/_rels/slide2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45.jpeg"/></Relationships>
</file>

<file path=ppt/slides/_rels/slide2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2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59.jpeg"/><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2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59.jpeg"/><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2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59.jpeg"/><Relationship Id="rId1" Type="http://schemas.openxmlformats.org/officeDocument/2006/relationships/slideLayout" Target="../slideLayouts/slideLayout2.xml"/><Relationship Id="rId5" Type="http://schemas.openxmlformats.org/officeDocument/2006/relationships/image" Target="../media/image66.jpeg"/><Relationship Id="rId4" Type="http://schemas.openxmlformats.org/officeDocument/2006/relationships/image" Target="../media/image62.jpeg"/></Relationships>
</file>

<file path=ppt/slides/_rels/slide2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 Id="rId5" Type="http://schemas.openxmlformats.org/officeDocument/2006/relationships/image" Target="../media/image70.jpeg"/><Relationship Id="rId4" Type="http://schemas.openxmlformats.org/officeDocument/2006/relationships/image" Target="../media/image69.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67.jpeg"/><Relationship Id="rId1" Type="http://schemas.openxmlformats.org/officeDocument/2006/relationships/slideLayout" Target="../slideLayouts/slideLayout2.xml"/><Relationship Id="rId5" Type="http://schemas.openxmlformats.org/officeDocument/2006/relationships/image" Target="../media/image72.jpeg"/><Relationship Id="rId4" Type="http://schemas.openxmlformats.org/officeDocument/2006/relationships/image" Target="../media/image68.jpeg"/></Relationships>
</file>

<file path=ppt/slides/_rels/slide3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 Id="rId4" Type="http://schemas.openxmlformats.org/officeDocument/2006/relationships/image" Target="../media/image73.jpeg"/></Relationships>
</file>

<file path=ppt/slides/_rels/slide32.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67.jpeg"/><Relationship Id="rId1" Type="http://schemas.openxmlformats.org/officeDocument/2006/relationships/slideLayout" Target="../slideLayouts/slideLayout2.xml"/><Relationship Id="rId5" Type="http://schemas.openxmlformats.org/officeDocument/2006/relationships/image" Target="../media/image75.jpeg"/><Relationship Id="rId4" Type="http://schemas.openxmlformats.org/officeDocument/2006/relationships/image" Target="../media/image68.jpeg"/></Relationships>
</file>

<file path=ppt/slides/_rels/slide33.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67.jpeg"/><Relationship Id="rId1" Type="http://schemas.openxmlformats.org/officeDocument/2006/relationships/slideLayout" Target="../slideLayouts/slideLayout2.xml"/><Relationship Id="rId5" Type="http://schemas.openxmlformats.org/officeDocument/2006/relationships/image" Target="../media/image77.jpeg"/><Relationship Id="rId4" Type="http://schemas.openxmlformats.org/officeDocument/2006/relationships/image" Target="../media/image68.jpeg"/></Relationships>
</file>

<file path=ppt/slides/_rels/slide34.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67.jpeg"/><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9.jpeg"/><Relationship Id="rId1" Type="http://schemas.openxmlformats.org/officeDocument/2006/relationships/slideLayout" Target="../slideLayouts/slideLayout2.xml"/><Relationship Id="rId5" Type="http://schemas.openxmlformats.org/officeDocument/2006/relationships/image" Target="../media/image81.jpeg"/><Relationship Id="rId4" Type="http://schemas.openxmlformats.org/officeDocument/2006/relationships/image" Target="../media/image80.jpeg"/></Relationships>
</file>

<file path=ppt/slides/_rels/slide36.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79.jpeg"/><Relationship Id="rId1" Type="http://schemas.openxmlformats.org/officeDocument/2006/relationships/slideLayout" Target="../slideLayouts/slideLayout2.xml"/><Relationship Id="rId5" Type="http://schemas.openxmlformats.org/officeDocument/2006/relationships/image" Target="../media/image83.jpeg"/><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79.jpeg"/><Relationship Id="rId1" Type="http://schemas.openxmlformats.org/officeDocument/2006/relationships/slideLayout" Target="../slideLayouts/slideLayout2.xml"/><Relationship Id="rId6" Type="http://schemas.openxmlformats.org/officeDocument/2006/relationships/image" Target="../media/image85.jpeg"/><Relationship Id="rId5" Type="http://schemas.openxmlformats.org/officeDocument/2006/relationships/image" Target="../media/image2.jpeg"/><Relationship Id="rId4" Type="http://schemas.openxmlformats.org/officeDocument/2006/relationships/hyperlink" Target="http://rutube.ru/video/40f014757a02c12d86ac5046aca6c7de/" TargetMode="External"/></Relationships>
</file>

<file path=ppt/slides/_rels/slide38.xml.rels><?xml version="1.0" encoding="UTF-8" standalone="yes"?>
<Relationships xmlns="http://schemas.openxmlformats.org/package/2006/relationships"><Relationship Id="rId8" Type="http://schemas.openxmlformats.org/officeDocument/2006/relationships/image" Target="../media/image90.jpeg"/><Relationship Id="rId3" Type="http://schemas.openxmlformats.org/officeDocument/2006/relationships/image" Target="../media/image2.jpeg"/><Relationship Id="rId7" Type="http://schemas.openxmlformats.org/officeDocument/2006/relationships/image" Target="../media/image89.jpeg"/><Relationship Id="rId2" Type="http://schemas.openxmlformats.org/officeDocument/2006/relationships/image" Target="../media/image79.jpeg"/><Relationship Id="rId1" Type="http://schemas.openxmlformats.org/officeDocument/2006/relationships/slideLayout" Target="../slideLayouts/slideLayout2.xml"/><Relationship Id="rId6" Type="http://schemas.openxmlformats.org/officeDocument/2006/relationships/image" Target="../media/image88.jpeg"/><Relationship Id="rId5" Type="http://schemas.openxmlformats.org/officeDocument/2006/relationships/image" Target="../media/image87.jpeg"/><Relationship Id="rId4" Type="http://schemas.openxmlformats.org/officeDocument/2006/relationships/image" Target="../media/image86.jpeg"/><Relationship Id="rId9" Type="http://schemas.openxmlformats.org/officeDocument/2006/relationships/image" Target="../media/image91.jpeg"/></Relationships>
</file>

<file path=ppt/slides/_rels/slide3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6.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4" name="Рисунок 3" descr="img0.jpg"/>
          <p:cNvPicPr>
            <a:picLocks noChangeAspect="1"/>
          </p:cNvPicPr>
          <p:nvPr/>
        </p:nvPicPr>
        <p:blipFill>
          <a:blip r:embed="rId2" cstate="email"/>
          <a:srcRect/>
          <a:stretch>
            <a:fillRect/>
          </a:stretch>
        </p:blipFill>
        <p:spPr>
          <a:xfrm>
            <a:off x="-39635" y="0"/>
            <a:ext cx="9183635" cy="6858000"/>
          </a:xfrm>
          <a:prstGeom prst="rect">
            <a:avLst/>
          </a:prstGeom>
        </p:spPr>
      </p:pic>
      <p:pic>
        <p:nvPicPr>
          <p:cNvPr id="5" name="Рисунок 4" descr="d451488adbc63fc59e13252040833024.jpg"/>
          <p:cNvPicPr>
            <a:picLocks noChangeAspect="1"/>
          </p:cNvPicPr>
          <p:nvPr/>
        </p:nvPicPr>
        <p:blipFill>
          <a:blip r:embed="rId3" cstate="email">
            <a:clrChange>
              <a:clrFrom>
                <a:srgbClr val="FFFFFF"/>
              </a:clrFrom>
              <a:clrTo>
                <a:srgbClr val="FFFFFF">
                  <a:alpha val="0"/>
                </a:srgbClr>
              </a:clrTo>
            </a:clrChange>
            <a:lum bright="10000"/>
          </a:blip>
          <a:stretch>
            <a:fillRect/>
          </a:stretch>
        </p:blipFill>
        <p:spPr>
          <a:xfrm>
            <a:off x="-785850" y="142852"/>
            <a:ext cx="10644262" cy="2500330"/>
          </a:xfrm>
          <a:prstGeom prst="rect">
            <a:avLst/>
          </a:prstGeom>
          <a:ln>
            <a:noFill/>
          </a:ln>
          <a:effectLst>
            <a:softEdge rad="112500"/>
          </a:effectLst>
        </p:spPr>
      </p:pic>
      <p:sp>
        <p:nvSpPr>
          <p:cNvPr id="6" name="TextBox 5"/>
          <p:cNvSpPr txBox="1"/>
          <p:nvPr/>
        </p:nvSpPr>
        <p:spPr>
          <a:xfrm>
            <a:off x="785786" y="214290"/>
            <a:ext cx="7429552" cy="2862322"/>
          </a:xfrm>
          <a:prstGeom prst="rect">
            <a:avLst/>
          </a:prstGeom>
          <a:noFill/>
        </p:spPr>
        <p:txBody>
          <a:bodyPr wrap="square" rtlCol="0">
            <a:spAutoFit/>
          </a:bodyPr>
          <a:lstStyle/>
          <a:p>
            <a:pPr algn="ctr"/>
            <a:endParaRPr lang="ru-RU" sz="1600" dirty="0" smtClean="0">
              <a:latin typeface="a_AlgeriusRough" pitchFamily="82" charset="-52"/>
            </a:endParaRPr>
          </a:p>
          <a:p>
            <a:pPr algn="ctr"/>
            <a:r>
              <a:rPr lang="ru-RU" sz="3600" dirty="0" smtClean="0">
                <a:solidFill>
                  <a:srgbClr val="002060"/>
                </a:solidFill>
                <a:latin typeface="a_AlgeriusRough" pitchFamily="82" charset="-52"/>
              </a:rPr>
              <a:t>Виртуальная выставка</a:t>
            </a:r>
            <a:r>
              <a:rPr lang="ru-RU" sz="3600" dirty="0" smtClean="0">
                <a:solidFill>
                  <a:srgbClr val="0070C0"/>
                </a:solidFill>
                <a:latin typeface="a_AlgeriusRough" pitchFamily="82" charset="-52"/>
              </a:rPr>
              <a:t> </a:t>
            </a:r>
          </a:p>
          <a:p>
            <a:pPr algn="ctr"/>
            <a:r>
              <a:rPr lang="ru-RU" sz="4000" b="1" dirty="0" smtClean="0">
                <a:solidFill>
                  <a:srgbClr val="0070C0"/>
                </a:solidFill>
                <a:effectLst>
                  <a:outerShdw blurRad="38100" dist="38100" dir="2700000" algn="tl">
                    <a:srgbClr val="000000">
                      <a:alpha val="43137"/>
                    </a:srgbClr>
                  </a:outerShdw>
                </a:effectLst>
                <a:latin typeface="a_AlgeriusRough" pitchFamily="82" charset="-52"/>
              </a:rPr>
              <a:t>На перекрестках российской истории </a:t>
            </a:r>
          </a:p>
          <a:p>
            <a:pPr algn="ctr"/>
            <a:r>
              <a:rPr lang="ru-RU" sz="4800" b="1" dirty="0" smtClean="0">
                <a:solidFill>
                  <a:srgbClr val="0070C0"/>
                </a:solidFill>
                <a:effectLst>
                  <a:outerShdw blurRad="38100" dist="38100" dir="2700000" algn="tl">
                    <a:srgbClr val="000000">
                      <a:alpha val="43137"/>
                    </a:srgbClr>
                  </a:outerShdw>
                </a:effectLst>
                <a:latin typeface="a_AlgeriusRough" pitchFamily="82" charset="-52"/>
              </a:rPr>
              <a:t> </a:t>
            </a:r>
            <a:endParaRPr lang="ru-RU" sz="2400" b="1" dirty="0">
              <a:solidFill>
                <a:srgbClr val="0070C0"/>
              </a:solidFill>
              <a:effectLst>
                <a:outerShdw blurRad="38100" dist="38100" dir="2700000" algn="tl">
                  <a:srgbClr val="000000">
                    <a:alpha val="43137"/>
                  </a:srgbClr>
                </a:outerShdw>
              </a:effectLst>
              <a:latin typeface="a_AlgeriusRough" pitchFamily="82" charset="-52"/>
            </a:endParaRPr>
          </a:p>
        </p:txBody>
      </p:sp>
      <p:sp>
        <p:nvSpPr>
          <p:cNvPr id="8" name="Скругленный прямоугольник 7"/>
          <p:cNvSpPr/>
          <p:nvPr/>
        </p:nvSpPr>
        <p:spPr>
          <a:xfrm>
            <a:off x="357158" y="5857892"/>
            <a:ext cx="8501122" cy="642942"/>
          </a:xfrm>
          <a:prstGeom prst="roundRect">
            <a:avLst/>
          </a:prstGeom>
          <a:solidFill>
            <a:schemeClr val="bg1">
              <a:lumMod val="65000"/>
            </a:schemeClr>
          </a:solid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rgbClr val="002060"/>
                </a:solidFill>
                <a:latin typeface="a_AlgeriusRough" pitchFamily="82" charset="-52"/>
              </a:rPr>
              <a:t>МУК «Тульская библиотечная система»©</a:t>
            </a:r>
          </a:p>
        </p:txBody>
      </p:sp>
      <p:pic>
        <p:nvPicPr>
          <p:cNvPr id="9" name="Рисунок 8" descr="clipboard10-tile.jpg"/>
          <p:cNvPicPr>
            <a:picLocks noChangeAspect="1"/>
          </p:cNvPicPr>
          <p:nvPr/>
        </p:nvPicPr>
        <p:blipFill>
          <a:blip r:embed="rId4" cstate="email"/>
          <a:stretch>
            <a:fillRect/>
          </a:stretch>
        </p:blipFill>
        <p:spPr>
          <a:xfrm>
            <a:off x="571472" y="2566980"/>
            <a:ext cx="8047329" cy="3022983"/>
          </a:xfrm>
          <a:prstGeom prst="rect">
            <a:avLst/>
          </a:prstGeom>
          <a:ln w="19050">
            <a:solidFill>
              <a:schemeClr val="bg2">
                <a:lumMod val="25000"/>
              </a:schemeClr>
            </a:solidFill>
          </a:ln>
        </p:spPr>
      </p:pic>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865_9.src.jpg"/>
          <p:cNvPicPr>
            <a:picLocks noChangeAspect="1"/>
          </p:cNvPicPr>
          <p:nvPr/>
        </p:nvPicPr>
        <p:blipFill>
          <a:blip r:embed="rId3" cstate="email"/>
          <a:stretch>
            <a:fillRect/>
          </a:stretch>
        </p:blipFill>
        <p:spPr>
          <a:xfrm>
            <a:off x="0" y="0"/>
            <a:ext cx="9144000" cy="6858000"/>
          </a:xfrm>
          <a:prstGeom prst="rect">
            <a:avLst/>
          </a:prstGeom>
        </p:spPr>
      </p:pic>
      <p:sp>
        <p:nvSpPr>
          <p:cNvPr id="2" name="Заголовок 1"/>
          <p:cNvSpPr>
            <a:spLocks noGrp="1"/>
          </p:cNvSpPr>
          <p:nvPr>
            <p:ph type="title"/>
          </p:nvPr>
        </p:nvSpPr>
        <p:spPr/>
        <p:txBody>
          <a:bodyPr/>
          <a:lstStyle/>
          <a:p>
            <a:endParaRPr lang="ru-RU" dirty="0"/>
          </a:p>
        </p:txBody>
      </p:sp>
      <p:pic>
        <p:nvPicPr>
          <p:cNvPr id="11" name="Рисунок 10" descr="d451488adbc63fc59e13252040833024.jpg"/>
          <p:cNvPicPr>
            <a:picLocks noChangeAspect="1"/>
          </p:cNvPicPr>
          <p:nvPr/>
        </p:nvPicPr>
        <p:blipFill>
          <a:blip r:embed="rId4" cstate="email">
            <a:clrChange>
              <a:clrFrom>
                <a:srgbClr val="FFFFFF"/>
              </a:clrFrom>
              <a:clrTo>
                <a:srgbClr val="FFFFFF">
                  <a:alpha val="0"/>
                </a:srgbClr>
              </a:clrTo>
            </a:clrChange>
            <a:lum bright="10000"/>
          </a:blip>
          <a:stretch>
            <a:fillRect/>
          </a:stretch>
        </p:blipFill>
        <p:spPr>
          <a:xfrm>
            <a:off x="-500098" y="51000"/>
            <a:ext cx="10144196" cy="1949240"/>
          </a:xfrm>
          <a:prstGeom prst="rect">
            <a:avLst/>
          </a:prstGeom>
        </p:spPr>
      </p:pic>
      <p:sp>
        <p:nvSpPr>
          <p:cNvPr id="12" name="TextBox 11"/>
          <p:cNvSpPr txBox="1"/>
          <p:nvPr/>
        </p:nvSpPr>
        <p:spPr>
          <a:xfrm>
            <a:off x="714348" y="639512"/>
            <a:ext cx="7429552" cy="769441"/>
          </a:xfrm>
          <a:prstGeom prst="rect">
            <a:avLst/>
          </a:prstGeom>
          <a:noFill/>
        </p:spPr>
        <p:txBody>
          <a:bodyPr wrap="square" rtlCol="0">
            <a:spAutoFit/>
          </a:bodyPr>
          <a:lstStyle/>
          <a:p>
            <a:pPr algn="ctr"/>
            <a:r>
              <a:rPr lang="ru-RU" sz="4400" b="1" dirty="0" smtClean="0">
                <a:solidFill>
                  <a:srgbClr val="0070C0"/>
                </a:solidFill>
                <a:effectLst>
                  <a:outerShdw blurRad="38100" dist="38100" dir="2700000" algn="tl">
                    <a:srgbClr val="000000">
                      <a:alpha val="43137"/>
                    </a:srgbClr>
                  </a:outerShdw>
                </a:effectLst>
                <a:latin typeface="a_AlgeriusRough" pitchFamily="82" charset="-52"/>
              </a:rPr>
              <a:t>Золотая орда</a:t>
            </a:r>
          </a:p>
        </p:txBody>
      </p:sp>
      <p:sp>
        <p:nvSpPr>
          <p:cNvPr id="6" name="Прямоугольник 5"/>
          <p:cNvSpPr/>
          <p:nvPr/>
        </p:nvSpPr>
        <p:spPr>
          <a:xfrm>
            <a:off x="285720" y="2000240"/>
            <a:ext cx="8501122" cy="2071702"/>
          </a:xfrm>
          <a:prstGeom prst="rect">
            <a:avLst/>
          </a:prstGeom>
          <a:solidFill>
            <a:schemeClr val="bg1">
              <a:lumMod val="85000"/>
            </a:schemeClr>
          </a:solid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r>
              <a:rPr lang="ru-RU" sz="1600" b="1" dirty="0" smtClean="0">
                <a:solidFill>
                  <a:srgbClr val="002060"/>
                </a:solidFill>
                <a:latin typeface="Times New Roman" pitchFamily="18" charset="0"/>
                <a:cs typeface="Times New Roman" pitchFamily="18" charset="0"/>
              </a:rPr>
              <a:t>Золотая Орда </a:t>
            </a:r>
            <a:r>
              <a:rPr lang="ru-RU" sz="1600" dirty="0" smtClean="0">
                <a:solidFill>
                  <a:srgbClr val="002060"/>
                </a:solidFill>
                <a:latin typeface="Times New Roman" pitchFamily="18" charset="0"/>
                <a:cs typeface="Times New Roman" pitchFamily="18" charset="0"/>
              </a:rPr>
              <a:t>(Улус </a:t>
            </a:r>
            <a:r>
              <a:rPr lang="ru-RU" sz="1600" dirty="0" err="1" smtClean="0">
                <a:solidFill>
                  <a:srgbClr val="002060"/>
                </a:solidFill>
                <a:latin typeface="Times New Roman" pitchFamily="18" charset="0"/>
                <a:cs typeface="Times New Roman" pitchFamily="18" charset="0"/>
              </a:rPr>
              <a:t>Джучи</a:t>
            </a:r>
            <a:r>
              <a:rPr lang="ru-RU" sz="1600" dirty="0" smtClean="0">
                <a:solidFill>
                  <a:srgbClr val="002060"/>
                </a:solidFill>
                <a:latin typeface="Times New Roman" pitchFamily="18" charset="0"/>
                <a:cs typeface="Times New Roman" pitchFamily="18" charset="0"/>
              </a:rPr>
              <a:t>) – государство монголо-татар, существовавшее в Евразии с </a:t>
            </a:r>
            <a:r>
              <a:rPr lang="en-US" sz="1600" dirty="0" smtClean="0">
                <a:solidFill>
                  <a:srgbClr val="002060"/>
                </a:solidFill>
                <a:latin typeface="Times New Roman" pitchFamily="18" charset="0"/>
                <a:cs typeface="Times New Roman" pitchFamily="18" charset="0"/>
              </a:rPr>
              <a:t>XIII</a:t>
            </a:r>
            <a:r>
              <a:rPr lang="ru-RU" sz="1600" dirty="0" smtClean="0">
                <a:solidFill>
                  <a:srgbClr val="002060"/>
                </a:solidFill>
                <a:latin typeface="Times New Roman" pitchFamily="18" charset="0"/>
                <a:cs typeface="Times New Roman" pitchFamily="18" charset="0"/>
              </a:rPr>
              <a:t> по </a:t>
            </a:r>
            <a:r>
              <a:rPr lang="en-US" sz="1600" dirty="0" smtClean="0">
                <a:solidFill>
                  <a:srgbClr val="002060"/>
                </a:solidFill>
                <a:latin typeface="Times New Roman" pitchFamily="18" charset="0"/>
                <a:cs typeface="Times New Roman" pitchFamily="18" charset="0"/>
              </a:rPr>
              <a:t>XVI</a:t>
            </a:r>
            <a:r>
              <a:rPr lang="ru-RU" sz="1600" dirty="0" smtClean="0">
                <a:solidFill>
                  <a:srgbClr val="002060"/>
                </a:solidFill>
                <a:latin typeface="Times New Roman" pitchFamily="18" charset="0"/>
                <a:cs typeface="Times New Roman" pitchFamily="18" charset="0"/>
              </a:rPr>
              <a:t> век. Золотая  Орда оказывала многолетнее влияние  на Древнюю Русь, и дело не только в экономической зависимости двух государств друг от друга, но и в политическом и социальном изменении в жизни общества. Русские князья имели подобие ограниченной монархии, а финальные решения в государстве всегда принимали ханы и их помощники. Князьям необходимо было хорошо зарекомендовать себя перед ханом, чтобы получить ярлык на великое княжение, Известен случай, когда в 1248 году, Золотая Орда самовольно посадила на киевский престол Александра Невского</a:t>
            </a:r>
          </a:p>
        </p:txBody>
      </p:sp>
      <p:pic>
        <p:nvPicPr>
          <p:cNvPr id="7" name="Рисунок 6" descr="1256676919_cb1248138491254523ca66fb33c.jpg"/>
          <p:cNvPicPr>
            <a:picLocks noChangeAspect="1"/>
          </p:cNvPicPr>
          <p:nvPr/>
        </p:nvPicPr>
        <p:blipFill>
          <a:blip r:embed="rId5" cstate="email"/>
          <a:stretch>
            <a:fillRect/>
          </a:stretch>
        </p:blipFill>
        <p:spPr>
          <a:xfrm>
            <a:off x="7358082" y="4429132"/>
            <a:ext cx="1381121" cy="2154549"/>
          </a:xfrm>
          <a:prstGeom prst="rect">
            <a:avLst/>
          </a:prstGeom>
          <a:ln w="19050">
            <a:solidFill>
              <a:schemeClr val="bg2">
                <a:lumMod val="25000"/>
              </a:schemeClr>
            </a:solidFill>
          </a:ln>
        </p:spPr>
      </p:pic>
      <p:pic>
        <p:nvPicPr>
          <p:cNvPr id="8" name="Рисунок 7" descr="uk766933.jpg"/>
          <p:cNvPicPr>
            <a:picLocks noChangeAspect="1"/>
          </p:cNvPicPr>
          <p:nvPr/>
        </p:nvPicPr>
        <p:blipFill>
          <a:blip r:embed="rId6" cstate="email"/>
          <a:stretch>
            <a:fillRect/>
          </a:stretch>
        </p:blipFill>
        <p:spPr>
          <a:xfrm>
            <a:off x="296606" y="4500570"/>
            <a:ext cx="1418473" cy="2105014"/>
          </a:xfrm>
          <a:prstGeom prst="rect">
            <a:avLst/>
          </a:prstGeom>
          <a:ln w="19050">
            <a:solidFill>
              <a:schemeClr val="bg2">
                <a:lumMod val="25000"/>
              </a:schemeClr>
            </a:solidFill>
          </a:ln>
        </p:spPr>
      </p:pic>
      <p:sp>
        <p:nvSpPr>
          <p:cNvPr id="9" name="Прямоугольник 8"/>
          <p:cNvSpPr/>
          <p:nvPr/>
        </p:nvSpPr>
        <p:spPr>
          <a:xfrm>
            <a:off x="1725366" y="5429264"/>
            <a:ext cx="1857388" cy="1214446"/>
          </a:xfrm>
          <a:prstGeom prst="rect">
            <a:avLst/>
          </a:prstGeom>
          <a:solidFill>
            <a:schemeClr val="bg2">
              <a:lumMod val="75000"/>
            </a:schemeClr>
          </a:solid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200" dirty="0" err="1" smtClean="0">
                <a:solidFill>
                  <a:srgbClr val="002060"/>
                </a:solidFill>
                <a:latin typeface="Times New Roman" pitchFamily="18" charset="0"/>
                <a:cs typeface="Times New Roman" pitchFamily="18" charset="0"/>
              </a:rPr>
              <a:t>Трепавлов</a:t>
            </a:r>
            <a:r>
              <a:rPr lang="ru-RU" sz="1200" dirty="0" smtClean="0">
                <a:solidFill>
                  <a:srgbClr val="002060"/>
                </a:solidFill>
                <a:latin typeface="Times New Roman" pitchFamily="18" charset="0"/>
                <a:cs typeface="Times New Roman" pitchFamily="18" charset="0"/>
              </a:rPr>
              <a:t>, В. В.</a:t>
            </a:r>
          </a:p>
          <a:p>
            <a:r>
              <a:rPr lang="ru-RU" sz="1200" dirty="0" smtClean="0">
                <a:solidFill>
                  <a:srgbClr val="002060"/>
                </a:solidFill>
                <a:latin typeface="Times New Roman" pitchFamily="18" charset="0"/>
                <a:cs typeface="Times New Roman" pitchFamily="18" charset="0"/>
              </a:rPr>
              <a:t>Золотая Орда в </a:t>
            </a:r>
            <a:r>
              <a:rPr lang="en-US" sz="1200" dirty="0" smtClean="0">
                <a:solidFill>
                  <a:srgbClr val="002060"/>
                </a:solidFill>
                <a:latin typeface="Times New Roman" pitchFamily="18" charset="0"/>
                <a:cs typeface="Times New Roman" pitchFamily="18" charset="0"/>
              </a:rPr>
              <a:t>XIV</a:t>
            </a:r>
            <a:r>
              <a:rPr lang="ru-RU" sz="1200" dirty="0" smtClean="0">
                <a:solidFill>
                  <a:srgbClr val="002060"/>
                </a:solidFill>
                <a:latin typeface="Times New Roman" pitchFamily="18" charset="0"/>
                <a:cs typeface="Times New Roman" pitchFamily="18" charset="0"/>
              </a:rPr>
              <a:t> столетии / Вадим </a:t>
            </a:r>
            <a:r>
              <a:rPr lang="ru-RU" sz="1200" dirty="0" err="1" smtClean="0">
                <a:solidFill>
                  <a:srgbClr val="002060"/>
                </a:solidFill>
                <a:latin typeface="Times New Roman" pitchFamily="18" charset="0"/>
                <a:cs typeface="Times New Roman" pitchFamily="18" charset="0"/>
              </a:rPr>
              <a:t>Трепавлов</a:t>
            </a:r>
            <a:r>
              <a:rPr lang="ru-RU" sz="1200" dirty="0" smtClean="0">
                <a:solidFill>
                  <a:srgbClr val="002060"/>
                </a:solidFill>
                <a:latin typeface="Times New Roman" pitchFamily="18" charset="0"/>
                <a:cs typeface="Times New Roman" pitchFamily="18" charset="0"/>
              </a:rPr>
              <a:t>. – М. : Квадрига, 2010. – 69 с. – (Музейная библиотека).</a:t>
            </a:r>
            <a:endParaRPr lang="ru-RU" sz="1200" b="1" dirty="0">
              <a:solidFill>
                <a:srgbClr val="002060"/>
              </a:solidFill>
              <a:latin typeface="Times New Roman" pitchFamily="18" charset="0"/>
              <a:cs typeface="Times New Roman" pitchFamily="18" charset="0"/>
            </a:endParaRPr>
          </a:p>
        </p:txBody>
      </p:sp>
      <p:sp>
        <p:nvSpPr>
          <p:cNvPr id="10" name="Прямоугольник 9"/>
          <p:cNvSpPr/>
          <p:nvPr/>
        </p:nvSpPr>
        <p:spPr>
          <a:xfrm>
            <a:off x="4857752" y="5000636"/>
            <a:ext cx="2467672" cy="1571636"/>
          </a:xfrm>
          <a:prstGeom prst="rect">
            <a:avLst/>
          </a:prstGeom>
          <a:solidFill>
            <a:schemeClr val="bg2">
              <a:lumMod val="75000"/>
            </a:schemeClr>
          </a:solid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200" dirty="0" err="1" smtClean="0">
                <a:solidFill>
                  <a:srgbClr val="002060"/>
                </a:solidFill>
                <a:latin typeface="Times New Roman" pitchFamily="18" charset="0"/>
                <a:cs typeface="Times New Roman" pitchFamily="18" charset="0"/>
              </a:rPr>
              <a:t>Похлёбкин</a:t>
            </a:r>
            <a:r>
              <a:rPr lang="ru-RU" sz="1200" dirty="0" smtClean="0">
                <a:solidFill>
                  <a:srgbClr val="002060"/>
                </a:solidFill>
                <a:latin typeface="Times New Roman" pitchFamily="18" charset="0"/>
                <a:cs typeface="Times New Roman" pitchFamily="18" charset="0"/>
              </a:rPr>
              <a:t>, В. В.</a:t>
            </a:r>
          </a:p>
          <a:p>
            <a:r>
              <a:rPr lang="ru-RU" sz="1200" dirty="0" smtClean="0">
                <a:solidFill>
                  <a:srgbClr val="002060"/>
                </a:solidFill>
                <a:latin typeface="Times New Roman" pitchFamily="18" charset="0"/>
                <a:cs typeface="Times New Roman" pitchFamily="18" charset="0"/>
              </a:rPr>
              <a:t>Татары и Русь. 360 лет отношений Руси с татарскими государствами в </a:t>
            </a:r>
            <a:r>
              <a:rPr lang="en-US" sz="1200" dirty="0" smtClean="0">
                <a:solidFill>
                  <a:srgbClr val="002060"/>
                </a:solidFill>
                <a:latin typeface="Times New Roman" pitchFamily="18" charset="0"/>
                <a:cs typeface="Times New Roman" pitchFamily="18" charset="0"/>
              </a:rPr>
              <a:t>XIII </a:t>
            </a:r>
            <a:r>
              <a:rPr lang="ru-RU" sz="1200" dirty="0" smtClean="0">
                <a:solidFill>
                  <a:srgbClr val="002060"/>
                </a:solidFill>
                <a:latin typeface="Times New Roman" pitchFamily="18" charset="0"/>
                <a:cs typeface="Times New Roman" pitchFamily="18" charset="0"/>
              </a:rPr>
              <a:t>– </a:t>
            </a:r>
            <a:r>
              <a:rPr lang="en-US" sz="1200" dirty="0" smtClean="0">
                <a:solidFill>
                  <a:srgbClr val="002060"/>
                </a:solidFill>
                <a:latin typeface="Times New Roman" pitchFamily="18" charset="0"/>
                <a:cs typeface="Times New Roman" pitchFamily="18" charset="0"/>
              </a:rPr>
              <a:t>XVI</a:t>
            </a:r>
            <a:r>
              <a:rPr lang="ru-RU" sz="1200" dirty="0" smtClean="0">
                <a:solidFill>
                  <a:srgbClr val="002060"/>
                </a:solidFill>
                <a:latin typeface="Times New Roman" pitchFamily="18" charset="0"/>
                <a:cs typeface="Times New Roman" pitchFamily="18" charset="0"/>
              </a:rPr>
              <a:t> вв., 1238 – 1598 гг. : (от битвы на р. </a:t>
            </a:r>
            <a:r>
              <a:rPr lang="ru-RU" sz="1200" dirty="0" err="1" smtClean="0">
                <a:solidFill>
                  <a:srgbClr val="002060"/>
                </a:solidFill>
                <a:latin typeface="Times New Roman" pitchFamily="18" charset="0"/>
                <a:cs typeface="Times New Roman" pitchFamily="18" charset="0"/>
              </a:rPr>
              <a:t>Сить</a:t>
            </a:r>
            <a:r>
              <a:rPr lang="ru-RU" sz="1200" dirty="0" smtClean="0">
                <a:solidFill>
                  <a:srgbClr val="002060"/>
                </a:solidFill>
                <a:latin typeface="Times New Roman" pitchFamily="18" charset="0"/>
                <a:cs typeface="Times New Roman" pitchFamily="18" charset="0"/>
              </a:rPr>
              <a:t> до покорения Сибири) : [справочник] / Вильям </a:t>
            </a:r>
            <a:r>
              <a:rPr lang="ru-RU" sz="1200" dirty="0" err="1" smtClean="0">
                <a:solidFill>
                  <a:srgbClr val="002060"/>
                </a:solidFill>
                <a:latin typeface="Times New Roman" pitchFamily="18" charset="0"/>
                <a:cs typeface="Times New Roman" pitchFamily="18" charset="0"/>
              </a:rPr>
              <a:t>Похлёбкин</a:t>
            </a:r>
            <a:r>
              <a:rPr lang="ru-RU" sz="1200" dirty="0" smtClean="0">
                <a:solidFill>
                  <a:srgbClr val="002060"/>
                </a:solidFill>
                <a:latin typeface="Times New Roman" pitchFamily="18" charset="0"/>
                <a:cs typeface="Times New Roman" pitchFamily="18" charset="0"/>
              </a:rPr>
              <a:t>. – М. : </a:t>
            </a:r>
            <a:r>
              <a:rPr lang="ru-RU" sz="1200" dirty="0" err="1" smtClean="0">
                <a:solidFill>
                  <a:srgbClr val="002060"/>
                </a:solidFill>
                <a:latin typeface="Times New Roman" pitchFamily="18" charset="0"/>
                <a:cs typeface="Times New Roman" pitchFamily="18" charset="0"/>
              </a:rPr>
              <a:t>Междунар</a:t>
            </a:r>
            <a:r>
              <a:rPr lang="ru-RU" sz="1200" dirty="0" smtClean="0">
                <a:solidFill>
                  <a:srgbClr val="002060"/>
                </a:solidFill>
                <a:latin typeface="Times New Roman" pitchFamily="18" charset="0"/>
                <a:cs typeface="Times New Roman" pitchFamily="18" charset="0"/>
              </a:rPr>
              <a:t>. Отношения, 2000. – 188 с.</a:t>
            </a:r>
            <a:endParaRPr lang="ru-RU" sz="1200" b="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865_9.src.jpg"/>
          <p:cNvPicPr>
            <a:picLocks noChangeAspect="1"/>
          </p:cNvPicPr>
          <p:nvPr/>
        </p:nvPicPr>
        <p:blipFill>
          <a:blip r:embed="rId3" cstate="email"/>
          <a:stretch>
            <a:fillRect/>
          </a:stretch>
        </p:blipFill>
        <p:spPr>
          <a:xfrm>
            <a:off x="0" y="0"/>
            <a:ext cx="9144000" cy="6858000"/>
          </a:xfrm>
          <a:prstGeom prst="rect">
            <a:avLst/>
          </a:prstGeom>
        </p:spPr>
      </p:pic>
      <p:sp>
        <p:nvSpPr>
          <p:cNvPr id="2" name="Заголовок 1"/>
          <p:cNvSpPr>
            <a:spLocks noGrp="1"/>
          </p:cNvSpPr>
          <p:nvPr>
            <p:ph type="title"/>
          </p:nvPr>
        </p:nvSpPr>
        <p:spPr/>
        <p:txBody>
          <a:bodyPr/>
          <a:lstStyle/>
          <a:p>
            <a:endParaRPr lang="ru-RU" dirty="0"/>
          </a:p>
        </p:txBody>
      </p:sp>
      <p:pic>
        <p:nvPicPr>
          <p:cNvPr id="7" name="Рисунок 6" descr="3.jpg"/>
          <p:cNvPicPr>
            <a:picLocks noChangeAspect="1"/>
          </p:cNvPicPr>
          <p:nvPr/>
        </p:nvPicPr>
        <p:blipFill>
          <a:blip r:embed="rId4" cstate="email"/>
          <a:srcRect/>
          <a:stretch>
            <a:fillRect/>
          </a:stretch>
        </p:blipFill>
        <p:spPr>
          <a:xfrm>
            <a:off x="385052" y="2071678"/>
            <a:ext cx="1857388" cy="2540384"/>
          </a:xfrm>
          <a:prstGeom prst="rect">
            <a:avLst/>
          </a:prstGeom>
          <a:ln w="19050">
            <a:solidFill>
              <a:schemeClr val="bg2">
                <a:lumMod val="25000"/>
              </a:schemeClr>
            </a:solidFill>
          </a:ln>
        </p:spPr>
      </p:pic>
      <p:sp>
        <p:nvSpPr>
          <p:cNvPr id="8" name="Прямоугольник 7"/>
          <p:cNvSpPr/>
          <p:nvPr/>
        </p:nvSpPr>
        <p:spPr>
          <a:xfrm>
            <a:off x="385052" y="4500570"/>
            <a:ext cx="1857388" cy="642942"/>
          </a:xfrm>
          <a:prstGeom prst="rect">
            <a:avLst/>
          </a:prstGeom>
          <a:solidFill>
            <a:schemeClr val="bg2">
              <a:lumMod val="75000"/>
            </a:schemeClr>
          </a:solid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rgbClr val="0070C0"/>
                </a:solidFill>
                <a:latin typeface="Times New Roman" pitchFamily="18" charset="0"/>
                <a:cs typeface="Times New Roman" pitchFamily="18" charset="0"/>
              </a:rPr>
              <a:t>Князь Александр Невский</a:t>
            </a:r>
          </a:p>
          <a:p>
            <a:pPr algn="ctr"/>
            <a:r>
              <a:rPr lang="ru-RU" sz="1400" b="1" dirty="0" smtClean="0">
                <a:solidFill>
                  <a:srgbClr val="0070C0"/>
                </a:solidFill>
                <a:latin typeface="Times New Roman" pitchFamily="18" charset="0"/>
                <a:cs typeface="Times New Roman" pitchFamily="18" charset="0"/>
              </a:rPr>
              <a:t>(1220 — 1263  гг.)</a:t>
            </a:r>
            <a:endParaRPr lang="ru-RU" sz="1400" b="1" dirty="0">
              <a:solidFill>
                <a:srgbClr val="0070C0"/>
              </a:solidFill>
              <a:latin typeface="Times New Roman" pitchFamily="18" charset="0"/>
              <a:cs typeface="Times New Roman" pitchFamily="18" charset="0"/>
            </a:endParaRPr>
          </a:p>
        </p:txBody>
      </p:sp>
      <p:sp>
        <p:nvSpPr>
          <p:cNvPr id="9" name="Скругленный прямоугольник 8"/>
          <p:cNvSpPr/>
          <p:nvPr/>
        </p:nvSpPr>
        <p:spPr>
          <a:xfrm>
            <a:off x="2357422" y="2071678"/>
            <a:ext cx="6357982" cy="1785950"/>
          </a:xfrm>
          <a:prstGeom prst="roundRect">
            <a:avLst>
              <a:gd name="adj" fmla="val 11855"/>
            </a:avLst>
          </a:prstGeom>
          <a:solidFill>
            <a:schemeClr val="bg1">
              <a:lumMod val="65000"/>
            </a:schemeClr>
          </a:solid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b="1" dirty="0" smtClean="0">
                <a:solidFill>
                  <a:srgbClr val="002060"/>
                </a:solidFill>
                <a:latin typeface="Times New Roman" pitchFamily="18" charset="0"/>
                <a:cs typeface="Times New Roman" pitchFamily="18" charset="0"/>
              </a:rPr>
              <a:t>Князь Александр</a:t>
            </a:r>
            <a:r>
              <a:rPr lang="ru-RU" sz="1600" dirty="0" smtClean="0">
                <a:solidFill>
                  <a:srgbClr val="002060"/>
                </a:solidFill>
                <a:latin typeface="Times New Roman" pitchFamily="18" charset="0"/>
                <a:cs typeface="Times New Roman" pitchFamily="18" charset="0"/>
              </a:rPr>
              <a:t>, сын князя Всеволода, выдающийся русский полководец и государственный деятель. Победы в Невской битве и в битве на Чудском озере прославили князя Александра. За всю свою жизнь он не проиграл ни одного сражения. Во время Великой Отечественной войны в 1942 году был учрежден советский орден Александра Невского, им награждались командиры от взводов до дивизий</a:t>
            </a:r>
          </a:p>
        </p:txBody>
      </p:sp>
      <p:pic>
        <p:nvPicPr>
          <p:cNvPr id="10" name="Рисунок 9" descr="d451488adbc63fc59e13252040833024.jpg"/>
          <p:cNvPicPr>
            <a:picLocks noChangeAspect="1"/>
          </p:cNvPicPr>
          <p:nvPr/>
        </p:nvPicPr>
        <p:blipFill>
          <a:blip r:embed="rId5" cstate="email">
            <a:clrChange>
              <a:clrFrom>
                <a:srgbClr val="FFFFFF"/>
              </a:clrFrom>
              <a:clrTo>
                <a:srgbClr val="FFFFFF">
                  <a:alpha val="0"/>
                </a:srgbClr>
              </a:clrTo>
            </a:clrChange>
            <a:lum bright="10000"/>
          </a:blip>
          <a:stretch>
            <a:fillRect/>
          </a:stretch>
        </p:blipFill>
        <p:spPr>
          <a:xfrm>
            <a:off x="-500098" y="51000"/>
            <a:ext cx="10144196" cy="1949240"/>
          </a:xfrm>
          <a:prstGeom prst="rect">
            <a:avLst/>
          </a:prstGeom>
        </p:spPr>
      </p:pic>
      <p:sp>
        <p:nvSpPr>
          <p:cNvPr id="13" name="TextBox 12"/>
          <p:cNvSpPr txBox="1"/>
          <p:nvPr/>
        </p:nvSpPr>
        <p:spPr>
          <a:xfrm>
            <a:off x="714348" y="639512"/>
            <a:ext cx="7429552" cy="769441"/>
          </a:xfrm>
          <a:prstGeom prst="rect">
            <a:avLst/>
          </a:prstGeom>
          <a:noFill/>
        </p:spPr>
        <p:txBody>
          <a:bodyPr wrap="square" rtlCol="0">
            <a:spAutoFit/>
          </a:bodyPr>
          <a:lstStyle/>
          <a:p>
            <a:pPr algn="ctr"/>
            <a:r>
              <a:rPr lang="ru-RU" sz="4400" b="1" dirty="0" smtClean="0">
                <a:solidFill>
                  <a:srgbClr val="0070C0"/>
                </a:solidFill>
                <a:effectLst>
                  <a:outerShdw blurRad="38100" dist="38100" dir="2700000" algn="tl">
                    <a:srgbClr val="000000">
                      <a:alpha val="43137"/>
                    </a:srgbClr>
                  </a:outerShdw>
                </a:effectLst>
                <a:latin typeface="a_AlgeriusRough" pitchFamily="82" charset="-52"/>
              </a:rPr>
              <a:t>Золотая орда</a:t>
            </a:r>
          </a:p>
        </p:txBody>
      </p:sp>
      <p:pic>
        <p:nvPicPr>
          <p:cNvPr id="14" name="Рисунок 13" descr="44004.jpg"/>
          <p:cNvPicPr>
            <a:picLocks noChangeAspect="1"/>
          </p:cNvPicPr>
          <p:nvPr/>
        </p:nvPicPr>
        <p:blipFill>
          <a:blip r:embed="rId6" cstate="email"/>
          <a:srcRect/>
          <a:stretch>
            <a:fillRect/>
          </a:stretch>
        </p:blipFill>
        <p:spPr>
          <a:xfrm>
            <a:off x="7121996" y="4143380"/>
            <a:ext cx="1596663" cy="2419873"/>
          </a:xfrm>
          <a:prstGeom prst="rect">
            <a:avLst/>
          </a:prstGeom>
          <a:ln w="19050">
            <a:solidFill>
              <a:schemeClr val="bg2">
                <a:lumMod val="25000"/>
              </a:schemeClr>
            </a:solidFill>
          </a:ln>
        </p:spPr>
      </p:pic>
      <p:sp>
        <p:nvSpPr>
          <p:cNvPr id="15" name="Прямоугольник 14"/>
          <p:cNvSpPr/>
          <p:nvPr/>
        </p:nvSpPr>
        <p:spPr>
          <a:xfrm>
            <a:off x="4946198" y="5357826"/>
            <a:ext cx="2181920" cy="1214446"/>
          </a:xfrm>
          <a:prstGeom prst="rect">
            <a:avLst/>
          </a:prstGeom>
          <a:solidFill>
            <a:schemeClr val="bg2">
              <a:lumMod val="75000"/>
            </a:schemeClr>
          </a:solid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200" dirty="0" err="1" smtClean="0">
                <a:solidFill>
                  <a:srgbClr val="002060"/>
                </a:solidFill>
                <a:latin typeface="Times New Roman" pitchFamily="18" charset="0"/>
                <a:cs typeface="Times New Roman" pitchFamily="18" charset="0"/>
              </a:rPr>
              <a:t>Пашуто</a:t>
            </a:r>
            <a:r>
              <a:rPr lang="ru-RU" sz="1200" dirty="0" smtClean="0">
                <a:solidFill>
                  <a:srgbClr val="002060"/>
                </a:solidFill>
                <a:latin typeface="Times New Roman" pitchFamily="18" charset="0"/>
                <a:cs typeface="Times New Roman" pitchFamily="18" charset="0"/>
              </a:rPr>
              <a:t>, В. Т.</a:t>
            </a:r>
          </a:p>
          <a:p>
            <a:r>
              <a:rPr lang="ru-RU" sz="1200" dirty="0" smtClean="0">
                <a:solidFill>
                  <a:srgbClr val="002060"/>
                </a:solidFill>
                <a:latin typeface="Times New Roman" pitchFamily="18" charset="0"/>
                <a:cs typeface="Times New Roman" pitchFamily="18" charset="0"/>
              </a:rPr>
              <a:t>Александр Невский / Владимир </a:t>
            </a:r>
            <a:r>
              <a:rPr lang="ru-RU" sz="1200" dirty="0" err="1" smtClean="0">
                <a:solidFill>
                  <a:srgbClr val="002060"/>
                </a:solidFill>
                <a:latin typeface="Times New Roman" pitchFamily="18" charset="0"/>
                <a:cs typeface="Times New Roman" pitchFamily="18" charset="0"/>
              </a:rPr>
              <a:t>Пашуто</a:t>
            </a:r>
            <a:r>
              <a:rPr lang="ru-RU" sz="1200" dirty="0" smtClean="0">
                <a:solidFill>
                  <a:srgbClr val="002060"/>
                </a:solidFill>
                <a:latin typeface="Times New Roman" pitchFamily="18" charset="0"/>
                <a:cs typeface="Times New Roman" pitchFamily="18" charset="0"/>
              </a:rPr>
              <a:t>. – 2-е изд., </a:t>
            </a:r>
            <a:r>
              <a:rPr lang="ru-RU" sz="1200" dirty="0" err="1" smtClean="0">
                <a:solidFill>
                  <a:srgbClr val="002060"/>
                </a:solidFill>
                <a:latin typeface="Times New Roman" pitchFamily="18" charset="0"/>
                <a:cs typeface="Times New Roman" pitchFamily="18" charset="0"/>
              </a:rPr>
              <a:t>испр</a:t>
            </a:r>
            <a:r>
              <a:rPr lang="ru-RU" sz="1200" dirty="0" smtClean="0">
                <a:solidFill>
                  <a:srgbClr val="002060"/>
                </a:solidFill>
                <a:latin typeface="Times New Roman" pitchFamily="18" charset="0"/>
                <a:cs typeface="Times New Roman" pitchFamily="18" charset="0"/>
              </a:rPr>
              <a:t>. – М. : Мол. гвардия, 1975. – 158 с. : ил. – (Жизнь замечательных людей).</a:t>
            </a:r>
            <a:endParaRPr lang="ru-RU" sz="1200" b="1" dirty="0">
              <a:solidFill>
                <a:srgbClr val="002060"/>
              </a:solidFill>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865_9.src.jpg"/>
          <p:cNvPicPr>
            <a:picLocks noChangeAspect="1"/>
          </p:cNvPicPr>
          <p:nvPr/>
        </p:nvPicPr>
        <p:blipFill>
          <a:blip r:embed="rId2" cstate="email"/>
          <a:stretch>
            <a:fillRect/>
          </a:stretch>
        </p:blipFill>
        <p:spPr>
          <a:xfrm>
            <a:off x="0" y="0"/>
            <a:ext cx="9144000" cy="6858000"/>
          </a:xfrm>
          <a:prstGeom prst="rect">
            <a:avLst/>
          </a:prstGeom>
        </p:spPr>
      </p:pic>
      <p:pic>
        <p:nvPicPr>
          <p:cNvPr id="6" name="Рисунок 5" descr="Князь_Иван_Калита.PNG"/>
          <p:cNvPicPr>
            <a:picLocks noChangeAspect="1"/>
          </p:cNvPicPr>
          <p:nvPr/>
        </p:nvPicPr>
        <p:blipFill>
          <a:blip r:embed="rId3" cstate="email"/>
          <a:srcRect/>
          <a:stretch>
            <a:fillRect/>
          </a:stretch>
        </p:blipFill>
        <p:spPr>
          <a:xfrm>
            <a:off x="357158" y="2071678"/>
            <a:ext cx="1928826" cy="2458368"/>
          </a:xfrm>
          <a:prstGeom prst="rect">
            <a:avLst/>
          </a:prstGeom>
          <a:ln w="19050">
            <a:solidFill>
              <a:schemeClr val="bg2">
                <a:lumMod val="25000"/>
              </a:schemeClr>
            </a:solidFill>
          </a:ln>
        </p:spPr>
      </p:pic>
      <p:sp>
        <p:nvSpPr>
          <p:cNvPr id="7" name="Прямоугольник 6"/>
          <p:cNvSpPr/>
          <p:nvPr/>
        </p:nvSpPr>
        <p:spPr>
          <a:xfrm>
            <a:off x="357158" y="4500570"/>
            <a:ext cx="1928826" cy="571504"/>
          </a:xfrm>
          <a:prstGeom prst="rect">
            <a:avLst/>
          </a:prstGeom>
          <a:solidFill>
            <a:schemeClr val="bg2">
              <a:lumMod val="75000"/>
            </a:schemeClr>
          </a:solid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rgbClr val="0070C0"/>
                </a:solidFill>
                <a:latin typeface="Times New Roman" pitchFamily="18" charset="0"/>
                <a:cs typeface="Times New Roman" pitchFamily="18" charset="0"/>
              </a:rPr>
              <a:t>Князь Иван </a:t>
            </a:r>
            <a:r>
              <a:rPr lang="en-US" sz="1400" b="1" dirty="0" smtClean="0">
                <a:solidFill>
                  <a:srgbClr val="0070C0"/>
                </a:solidFill>
                <a:latin typeface="Times New Roman" pitchFamily="18" charset="0"/>
                <a:cs typeface="Times New Roman" pitchFamily="18" charset="0"/>
              </a:rPr>
              <a:t>I</a:t>
            </a:r>
            <a:r>
              <a:rPr lang="ru-RU" sz="1400" b="1" dirty="0" smtClean="0">
                <a:solidFill>
                  <a:srgbClr val="0070C0"/>
                </a:solidFill>
                <a:latin typeface="Times New Roman" pitchFamily="18" charset="0"/>
                <a:cs typeface="Times New Roman" pitchFamily="18" charset="0"/>
              </a:rPr>
              <a:t> </a:t>
            </a:r>
            <a:r>
              <a:rPr lang="ru-RU" sz="1400" b="1" dirty="0" err="1" smtClean="0">
                <a:solidFill>
                  <a:srgbClr val="0070C0"/>
                </a:solidFill>
                <a:latin typeface="Times New Roman" pitchFamily="18" charset="0"/>
                <a:cs typeface="Times New Roman" pitchFamily="18" charset="0"/>
              </a:rPr>
              <a:t>Калита</a:t>
            </a:r>
            <a:endParaRPr lang="ru-RU" sz="1400" b="1" dirty="0" smtClean="0">
              <a:solidFill>
                <a:srgbClr val="0070C0"/>
              </a:solidFill>
              <a:latin typeface="Times New Roman" pitchFamily="18" charset="0"/>
              <a:cs typeface="Times New Roman" pitchFamily="18" charset="0"/>
            </a:endParaRPr>
          </a:p>
          <a:p>
            <a:pPr algn="ctr"/>
            <a:r>
              <a:rPr lang="ru-RU" sz="1400" b="1" dirty="0" smtClean="0">
                <a:solidFill>
                  <a:srgbClr val="0070C0"/>
                </a:solidFill>
                <a:latin typeface="Times New Roman" pitchFamily="18" charset="0"/>
                <a:cs typeface="Times New Roman" pitchFamily="18" charset="0"/>
              </a:rPr>
              <a:t>(</a:t>
            </a:r>
            <a:r>
              <a:rPr lang="ru-RU" sz="1400" dirty="0" smtClean="0">
                <a:latin typeface="Times New Roman" pitchFamily="18" charset="0"/>
                <a:cs typeface="Times New Roman" pitchFamily="18" charset="0"/>
              </a:rPr>
              <a:t> </a:t>
            </a:r>
            <a:r>
              <a:rPr lang="ru-RU" sz="1400" b="1" dirty="0" smtClean="0">
                <a:solidFill>
                  <a:srgbClr val="0070C0"/>
                </a:solidFill>
                <a:latin typeface="Times New Roman" pitchFamily="18" charset="0"/>
                <a:cs typeface="Times New Roman" pitchFamily="18" charset="0"/>
              </a:rPr>
              <a:t>1282 — 1340  гг.)</a:t>
            </a:r>
            <a:endParaRPr lang="ru-RU" sz="1400" b="1" dirty="0">
              <a:solidFill>
                <a:srgbClr val="0070C0"/>
              </a:solidFill>
              <a:latin typeface="Times New Roman" pitchFamily="18" charset="0"/>
              <a:cs typeface="Times New Roman" pitchFamily="18" charset="0"/>
            </a:endParaRPr>
          </a:p>
        </p:txBody>
      </p:sp>
      <p:sp>
        <p:nvSpPr>
          <p:cNvPr id="8" name="Скругленный прямоугольник 7"/>
          <p:cNvSpPr/>
          <p:nvPr/>
        </p:nvSpPr>
        <p:spPr>
          <a:xfrm>
            <a:off x="2489412" y="2071678"/>
            <a:ext cx="4373368" cy="3500462"/>
          </a:xfrm>
          <a:prstGeom prst="roundRect">
            <a:avLst>
              <a:gd name="adj" fmla="val 11855"/>
            </a:avLst>
          </a:prstGeom>
          <a:solidFill>
            <a:schemeClr val="bg1">
              <a:lumMod val="65000"/>
            </a:schemeClr>
          </a:solid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b="1" dirty="0" smtClean="0">
                <a:solidFill>
                  <a:srgbClr val="002060"/>
                </a:solidFill>
                <a:latin typeface="Times New Roman" pitchFamily="18" charset="0"/>
                <a:cs typeface="Times New Roman" pitchFamily="18" charset="0"/>
              </a:rPr>
              <a:t>Князь Иван </a:t>
            </a:r>
            <a:r>
              <a:rPr lang="en-US" sz="1600" b="1" dirty="0" smtClean="0">
                <a:solidFill>
                  <a:srgbClr val="002060"/>
                </a:solidFill>
                <a:latin typeface="Times New Roman" pitchFamily="18" charset="0"/>
                <a:cs typeface="Times New Roman" pitchFamily="18" charset="0"/>
              </a:rPr>
              <a:t>I</a:t>
            </a:r>
            <a:r>
              <a:rPr lang="ru-RU" sz="1600" b="1" dirty="0" smtClean="0">
                <a:solidFill>
                  <a:srgbClr val="002060"/>
                </a:solidFill>
                <a:latin typeface="Times New Roman" pitchFamily="18" charset="0"/>
                <a:cs typeface="Times New Roman" pitchFamily="18" charset="0"/>
              </a:rPr>
              <a:t>, </a:t>
            </a:r>
            <a:r>
              <a:rPr lang="ru-RU" sz="1600" dirty="0" smtClean="0">
                <a:solidFill>
                  <a:srgbClr val="002060"/>
                </a:solidFill>
                <a:latin typeface="Times New Roman" pitchFamily="18" charset="0"/>
                <a:cs typeface="Times New Roman" pitchFamily="18" charset="0"/>
              </a:rPr>
              <a:t>внук Александра Невского, сыграл большую роль в усилении экономического и политического союза Московского княжества и Золотой Орды, для которой он собирал с Русских земель дань. Беспощадно пресекал народное недовольство, вызывавшееся тяжёлыми поборами, расправлялся с политическими противниками — другими русскими князьями. Иван I усилил московское влияние на ряд земель севера Руси. Он накопил большие богатства, которые использовал для покупки земель в чужих княжествах и владениях</a:t>
            </a:r>
          </a:p>
        </p:txBody>
      </p:sp>
      <p:pic>
        <p:nvPicPr>
          <p:cNvPr id="9" name="Рисунок 8" descr="d451488adbc63fc59e13252040833024.jpg"/>
          <p:cNvPicPr>
            <a:picLocks noChangeAspect="1"/>
          </p:cNvPicPr>
          <p:nvPr/>
        </p:nvPicPr>
        <p:blipFill>
          <a:blip r:embed="rId4" cstate="email">
            <a:clrChange>
              <a:clrFrom>
                <a:srgbClr val="FFFFFF"/>
              </a:clrFrom>
              <a:clrTo>
                <a:srgbClr val="FFFFFF">
                  <a:alpha val="0"/>
                </a:srgbClr>
              </a:clrTo>
            </a:clrChange>
            <a:lum bright="10000"/>
          </a:blip>
          <a:stretch>
            <a:fillRect/>
          </a:stretch>
        </p:blipFill>
        <p:spPr>
          <a:xfrm>
            <a:off x="-500098" y="51000"/>
            <a:ext cx="10144196" cy="1949240"/>
          </a:xfrm>
          <a:prstGeom prst="rect">
            <a:avLst/>
          </a:prstGeom>
        </p:spPr>
      </p:pic>
      <p:sp>
        <p:nvSpPr>
          <p:cNvPr id="10" name="TextBox 9"/>
          <p:cNvSpPr txBox="1"/>
          <p:nvPr/>
        </p:nvSpPr>
        <p:spPr>
          <a:xfrm>
            <a:off x="714348" y="639512"/>
            <a:ext cx="7429552" cy="769441"/>
          </a:xfrm>
          <a:prstGeom prst="rect">
            <a:avLst/>
          </a:prstGeom>
          <a:noFill/>
        </p:spPr>
        <p:txBody>
          <a:bodyPr wrap="square" rtlCol="0">
            <a:spAutoFit/>
          </a:bodyPr>
          <a:lstStyle/>
          <a:p>
            <a:pPr algn="ctr"/>
            <a:r>
              <a:rPr lang="ru-RU" sz="4400" b="1" dirty="0" smtClean="0">
                <a:solidFill>
                  <a:srgbClr val="0070C0"/>
                </a:solidFill>
                <a:effectLst>
                  <a:outerShdw blurRad="38100" dist="38100" dir="2700000" algn="tl">
                    <a:srgbClr val="000000">
                      <a:alpha val="43137"/>
                    </a:srgbClr>
                  </a:outerShdw>
                </a:effectLst>
                <a:latin typeface="a_AlgeriusRough" pitchFamily="82" charset="-52"/>
              </a:rPr>
              <a:t>Золотая орда</a:t>
            </a:r>
          </a:p>
        </p:txBody>
      </p:sp>
      <p:pic>
        <p:nvPicPr>
          <p:cNvPr id="13" name="Рисунок 12" descr="Иван_Калита._Собиратель_русских_земель_книга.jpg"/>
          <p:cNvPicPr>
            <a:picLocks noChangeAspect="1"/>
          </p:cNvPicPr>
          <p:nvPr/>
        </p:nvPicPr>
        <p:blipFill>
          <a:blip r:embed="rId5" cstate="email"/>
          <a:stretch>
            <a:fillRect/>
          </a:stretch>
        </p:blipFill>
        <p:spPr>
          <a:xfrm>
            <a:off x="7072330" y="2071678"/>
            <a:ext cx="1678544" cy="2214578"/>
          </a:xfrm>
          <a:prstGeom prst="rect">
            <a:avLst/>
          </a:prstGeom>
          <a:ln w="19050">
            <a:solidFill>
              <a:schemeClr val="bg2">
                <a:lumMod val="25000"/>
              </a:schemeClr>
            </a:solidFill>
          </a:ln>
        </p:spPr>
      </p:pic>
      <p:sp>
        <p:nvSpPr>
          <p:cNvPr id="14" name="Прямоугольник 13"/>
          <p:cNvSpPr/>
          <p:nvPr/>
        </p:nvSpPr>
        <p:spPr>
          <a:xfrm>
            <a:off x="7072330" y="4286256"/>
            <a:ext cx="1714512" cy="1357322"/>
          </a:xfrm>
          <a:prstGeom prst="rect">
            <a:avLst/>
          </a:prstGeom>
          <a:solidFill>
            <a:schemeClr val="bg2">
              <a:lumMod val="75000"/>
            </a:schemeClr>
          </a:solid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200" dirty="0" smtClean="0">
                <a:solidFill>
                  <a:srgbClr val="002060"/>
                </a:solidFill>
                <a:latin typeface="Times New Roman" pitchFamily="18" charset="0"/>
                <a:cs typeface="Times New Roman" pitchFamily="18" charset="0"/>
              </a:rPr>
              <a:t>Шишов, А. В.</a:t>
            </a:r>
          </a:p>
          <a:p>
            <a:r>
              <a:rPr lang="ru-RU" sz="1200" dirty="0" smtClean="0">
                <a:solidFill>
                  <a:srgbClr val="002060"/>
                </a:solidFill>
                <a:latin typeface="Times New Roman" pitchFamily="18" charset="0"/>
                <a:cs typeface="Times New Roman" pitchFamily="18" charset="0"/>
              </a:rPr>
              <a:t>Иван </a:t>
            </a:r>
            <a:r>
              <a:rPr lang="ru-RU" sz="1200" dirty="0" err="1" smtClean="0">
                <a:solidFill>
                  <a:srgbClr val="002060"/>
                </a:solidFill>
                <a:latin typeface="Times New Roman" pitchFamily="18" charset="0"/>
                <a:cs typeface="Times New Roman" pitchFamily="18" charset="0"/>
              </a:rPr>
              <a:t>Калита</a:t>
            </a:r>
            <a:r>
              <a:rPr lang="ru-RU" sz="1200" dirty="0" smtClean="0">
                <a:solidFill>
                  <a:srgbClr val="002060"/>
                </a:solidFill>
                <a:latin typeface="Times New Roman" pitchFamily="18" charset="0"/>
                <a:cs typeface="Times New Roman" pitchFamily="18" charset="0"/>
              </a:rPr>
              <a:t> : собиратель русских земель / Алексей Шишов. – М. : Вече, 2006. – 439 с. : ил., фото. – (Устроители Земли Русской).</a:t>
            </a:r>
            <a:endParaRPr lang="ru-RU" sz="1200" b="1" dirty="0">
              <a:solidFill>
                <a:srgbClr val="002060"/>
              </a:solidFill>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865_9.src.jpg"/>
          <p:cNvPicPr>
            <a:picLocks noChangeAspect="1"/>
          </p:cNvPicPr>
          <p:nvPr/>
        </p:nvPicPr>
        <p:blipFill>
          <a:blip r:embed="rId3" cstate="email"/>
          <a:stretch>
            <a:fillRect/>
          </a:stretch>
        </p:blipFill>
        <p:spPr>
          <a:xfrm>
            <a:off x="0" y="0"/>
            <a:ext cx="9144000" cy="6858000"/>
          </a:xfrm>
          <a:prstGeom prst="rect">
            <a:avLst/>
          </a:prstGeom>
        </p:spPr>
      </p:pic>
      <p:sp>
        <p:nvSpPr>
          <p:cNvPr id="2" name="Заголовок 1"/>
          <p:cNvSpPr>
            <a:spLocks noGrp="1"/>
          </p:cNvSpPr>
          <p:nvPr>
            <p:ph type="title"/>
          </p:nvPr>
        </p:nvSpPr>
        <p:spPr/>
        <p:txBody>
          <a:bodyPr/>
          <a:lstStyle/>
          <a:p>
            <a:endParaRPr lang="ru-RU" dirty="0"/>
          </a:p>
        </p:txBody>
      </p:sp>
      <p:pic>
        <p:nvPicPr>
          <p:cNvPr id="7" name="Рисунок 6" descr="102769477_Dmitriy_I_Donskoy.jpg"/>
          <p:cNvPicPr>
            <a:picLocks noChangeAspect="1"/>
          </p:cNvPicPr>
          <p:nvPr/>
        </p:nvPicPr>
        <p:blipFill>
          <a:blip r:embed="rId4" cstate="email">
            <a:lum bright="10000"/>
          </a:blip>
          <a:stretch>
            <a:fillRect/>
          </a:stretch>
        </p:blipFill>
        <p:spPr>
          <a:xfrm>
            <a:off x="357158" y="2098214"/>
            <a:ext cx="1821668" cy="2428891"/>
          </a:xfrm>
          <a:prstGeom prst="rect">
            <a:avLst/>
          </a:prstGeom>
          <a:ln w="19050">
            <a:solidFill>
              <a:schemeClr val="bg2">
                <a:lumMod val="25000"/>
              </a:schemeClr>
            </a:solidFill>
          </a:ln>
        </p:spPr>
      </p:pic>
      <p:sp>
        <p:nvSpPr>
          <p:cNvPr id="8" name="Прямоугольник 7"/>
          <p:cNvSpPr/>
          <p:nvPr/>
        </p:nvSpPr>
        <p:spPr>
          <a:xfrm>
            <a:off x="357158" y="4384230"/>
            <a:ext cx="1785950" cy="714380"/>
          </a:xfrm>
          <a:prstGeom prst="rect">
            <a:avLst/>
          </a:prstGeom>
          <a:solidFill>
            <a:schemeClr val="bg2">
              <a:lumMod val="75000"/>
            </a:schemeClr>
          </a:solid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rgbClr val="0070C0"/>
                </a:solidFill>
                <a:latin typeface="Times New Roman" pitchFamily="18" charset="0"/>
                <a:cs typeface="Times New Roman" pitchFamily="18" charset="0"/>
              </a:rPr>
              <a:t>Князь Дмитрий Донской</a:t>
            </a:r>
          </a:p>
          <a:p>
            <a:pPr algn="ctr"/>
            <a:r>
              <a:rPr lang="ru-RU" sz="1400" b="1" dirty="0" smtClean="0">
                <a:solidFill>
                  <a:srgbClr val="0070C0"/>
                </a:solidFill>
                <a:latin typeface="Times New Roman" pitchFamily="18" charset="0"/>
                <a:cs typeface="Times New Roman" pitchFamily="18" charset="0"/>
              </a:rPr>
              <a:t>(</a:t>
            </a:r>
            <a:r>
              <a:rPr lang="ru-RU" sz="1400" dirty="0" smtClean="0">
                <a:latin typeface="Times New Roman" pitchFamily="18" charset="0"/>
                <a:cs typeface="Times New Roman" pitchFamily="18" charset="0"/>
              </a:rPr>
              <a:t> </a:t>
            </a:r>
            <a:r>
              <a:rPr lang="ru-RU" sz="1400" b="1" dirty="0" smtClean="0">
                <a:solidFill>
                  <a:srgbClr val="0070C0"/>
                </a:solidFill>
                <a:latin typeface="Times New Roman" pitchFamily="18" charset="0"/>
                <a:cs typeface="Times New Roman" pitchFamily="18" charset="0"/>
              </a:rPr>
              <a:t>1350 — 1389 гг.)</a:t>
            </a:r>
            <a:endParaRPr lang="ru-RU" sz="1400" b="1" dirty="0">
              <a:solidFill>
                <a:srgbClr val="0070C0"/>
              </a:solidFill>
              <a:latin typeface="Times New Roman" pitchFamily="18" charset="0"/>
              <a:cs typeface="Times New Roman" pitchFamily="18" charset="0"/>
            </a:endParaRPr>
          </a:p>
        </p:txBody>
      </p:sp>
      <p:sp>
        <p:nvSpPr>
          <p:cNvPr id="9" name="Скругленный прямоугольник 8"/>
          <p:cNvSpPr/>
          <p:nvPr/>
        </p:nvSpPr>
        <p:spPr>
          <a:xfrm>
            <a:off x="2285984" y="2054670"/>
            <a:ext cx="4429156" cy="2945966"/>
          </a:xfrm>
          <a:prstGeom prst="roundRect">
            <a:avLst>
              <a:gd name="adj" fmla="val 11855"/>
            </a:avLst>
          </a:prstGeom>
          <a:solidFill>
            <a:schemeClr val="bg1">
              <a:lumMod val="65000"/>
            </a:schemeClr>
          </a:solid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b="1" dirty="0" smtClean="0">
                <a:solidFill>
                  <a:srgbClr val="002060"/>
                </a:solidFill>
                <a:latin typeface="Times New Roman" pitchFamily="18" charset="0"/>
                <a:cs typeface="Times New Roman" pitchFamily="18" charset="0"/>
              </a:rPr>
              <a:t>Князь Дмитрий </a:t>
            </a:r>
            <a:r>
              <a:rPr lang="en-US" sz="1600" b="1" dirty="0" smtClean="0">
                <a:solidFill>
                  <a:srgbClr val="002060"/>
                </a:solidFill>
                <a:latin typeface="Times New Roman" pitchFamily="18" charset="0"/>
                <a:cs typeface="Times New Roman" pitchFamily="18" charset="0"/>
              </a:rPr>
              <a:t>I</a:t>
            </a:r>
            <a:r>
              <a:rPr lang="ru-RU" sz="1600" b="1" dirty="0" smtClean="0">
                <a:solidFill>
                  <a:srgbClr val="002060"/>
                </a:solidFill>
                <a:latin typeface="Times New Roman" pitchFamily="18" charset="0"/>
                <a:cs typeface="Times New Roman" pitchFamily="18" charset="0"/>
              </a:rPr>
              <a:t>, </a:t>
            </a:r>
            <a:r>
              <a:rPr lang="ru-RU" sz="1600" dirty="0" smtClean="0">
                <a:solidFill>
                  <a:srgbClr val="002060"/>
                </a:solidFill>
                <a:latin typeface="Times New Roman" pitchFamily="18" charset="0"/>
                <a:cs typeface="Times New Roman" pitchFamily="18" charset="0"/>
              </a:rPr>
              <a:t>внук Ивана </a:t>
            </a:r>
            <a:r>
              <a:rPr lang="ru-RU" sz="1600" dirty="0" err="1" smtClean="0">
                <a:solidFill>
                  <a:srgbClr val="002060"/>
                </a:solidFill>
                <a:latin typeface="Times New Roman" pitchFamily="18" charset="0"/>
                <a:cs typeface="Times New Roman" pitchFamily="18" charset="0"/>
              </a:rPr>
              <a:t>Калиты</a:t>
            </a:r>
            <a:r>
              <a:rPr lang="ru-RU" sz="1600" dirty="0" smtClean="0">
                <a:solidFill>
                  <a:srgbClr val="002060"/>
                </a:solidFill>
                <a:latin typeface="Times New Roman" pitchFamily="18" charset="0"/>
                <a:cs typeface="Times New Roman" pitchFamily="18" charset="0"/>
              </a:rPr>
              <a:t>, </a:t>
            </a:r>
            <a:r>
              <a:rPr lang="ru-RU" sz="1600" b="1" dirty="0" smtClean="0">
                <a:solidFill>
                  <a:srgbClr val="002060"/>
                </a:solidFill>
                <a:latin typeface="Times New Roman" pitchFamily="18" charset="0"/>
                <a:cs typeface="Times New Roman" pitchFamily="18" charset="0"/>
              </a:rPr>
              <a:t> </a:t>
            </a:r>
            <a:r>
              <a:rPr lang="ru-RU" sz="1600" dirty="0" smtClean="0">
                <a:solidFill>
                  <a:srgbClr val="002060"/>
                </a:solidFill>
                <a:latin typeface="Times New Roman" pitchFamily="18" charset="0"/>
                <a:cs typeface="Times New Roman" pitchFamily="18" charset="0"/>
              </a:rPr>
              <a:t>стал признанным главой </a:t>
            </a:r>
            <a:r>
              <a:rPr lang="ru-RU" sz="1600" dirty="0" err="1" smtClean="0">
                <a:solidFill>
                  <a:srgbClr val="002060"/>
                </a:solidFill>
                <a:latin typeface="Times New Roman" pitchFamily="18" charset="0"/>
                <a:cs typeface="Times New Roman" pitchFamily="18" charset="0"/>
              </a:rPr>
              <a:t>антиордынской</a:t>
            </a:r>
            <a:r>
              <a:rPr lang="ru-RU" sz="1600" dirty="0" smtClean="0">
                <a:solidFill>
                  <a:srgbClr val="002060"/>
                </a:solidFill>
                <a:latin typeface="Times New Roman" pitchFamily="18" charset="0"/>
                <a:cs typeface="Times New Roman" pitchFamily="18" charset="0"/>
              </a:rPr>
              <a:t> политики. Решающее сражение между русским войском во главе с князем Дмитрий Донским и войском Золотой Орды состоялось 8  сентября 1380 года. Победа на Куликовом поле нанесла Золотой орде тяжелейший удар, ускорила процесс политического объединения Руси, поднявшей знамя общерусского национально-освободительного движения. Дмитрий добивался признания независимости русской православной церкви от Константинополя</a:t>
            </a:r>
          </a:p>
        </p:txBody>
      </p:sp>
      <p:pic>
        <p:nvPicPr>
          <p:cNvPr id="10" name="Рисунок 9" descr="d451488adbc63fc59e13252040833024.jpg"/>
          <p:cNvPicPr>
            <a:picLocks noChangeAspect="1"/>
          </p:cNvPicPr>
          <p:nvPr/>
        </p:nvPicPr>
        <p:blipFill>
          <a:blip r:embed="rId5" cstate="email">
            <a:clrChange>
              <a:clrFrom>
                <a:srgbClr val="FFFFFF"/>
              </a:clrFrom>
              <a:clrTo>
                <a:srgbClr val="FFFFFF">
                  <a:alpha val="0"/>
                </a:srgbClr>
              </a:clrTo>
            </a:clrChange>
            <a:lum bright="10000"/>
          </a:blip>
          <a:stretch>
            <a:fillRect/>
          </a:stretch>
        </p:blipFill>
        <p:spPr>
          <a:xfrm>
            <a:off x="-500098" y="51000"/>
            <a:ext cx="10144196" cy="1949240"/>
          </a:xfrm>
          <a:prstGeom prst="rect">
            <a:avLst/>
          </a:prstGeom>
        </p:spPr>
      </p:pic>
      <p:sp>
        <p:nvSpPr>
          <p:cNvPr id="13" name="TextBox 12"/>
          <p:cNvSpPr txBox="1"/>
          <p:nvPr/>
        </p:nvSpPr>
        <p:spPr>
          <a:xfrm>
            <a:off x="714348" y="639512"/>
            <a:ext cx="7429552" cy="769441"/>
          </a:xfrm>
          <a:prstGeom prst="rect">
            <a:avLst/>
          </a:prstGeom>
          <a:noFill/>
        </p:spPr>
        <p:txBody>
          <a:bodyPr wrap="square" rtlCol="0">
            <a:spAutoFit/>
          </a:bodyPr>
          <a:lstStyle/>
          <a:p>
            <a:pPr algn="ctr"/>
            <a:r>
              <a:rPr lang="ru-RU" sz="4400" b="1" dirty="0" smtClean="0">
                <a:solidFill>
                  <a:srgbClr val="0070C0"/>
                </a:solidFill>
                <a:effectLst>
                  <a:outerShdw blurRad="38100" dist="38100" dir="2700000" algn="tl">
                    <a:srgbClr val="000000">
                      <a:alpha val="43137"/>
                    </a:srgbClr>
                  </a:outerShdw>
                </a:effectLst>
                <a:latin typeface="a_AlgeriusRough" pitchFamily="82" charset="-52"/>
              </a:rPr>
              <a:t>Золотая орда</a:t>
            </a:r>
          </a:p>
        </p:txBody>
      </p:sp>
      <p:pic>
        <p:nvPicPr>
          <p:cNvPr id="14" name="Рисунок 13" descr="10173544.jpg"/>
          <p:cNvPicPr>
            <a:picLocks noChangeAspect="1"/>
          </p:cNvPicPr>
          <p:nvPr/>
        </p:nvPicPr>
        <p:blipFill>
          <a:blip r:embed="rId6" cstate="email"/>
          <a:stretch>
            <a:fillRect/>
          </a:stretch>
        </p:blipFill>
        <p:spPr>
          <a:xfrm>
            <a:off x="7143768" y="2071678"/>
            <a:ext cx="1619248" cy="2571768"/>
          </a:xfrm>
          <a:prstGeom prst="rect">
            <a:avLst/>
          </a:prstGeom>
          <a:ln w="19050">
            <a:solidFill>
              <a:schemeClr val="bg2">
                <a:lumMod val="25000"/>
              </a:schemeClr>
            </a:solidFill>
          </a:ln>
        </p:spPr>
      </p:pic>
      <p:sp>
        <p:nvSpPr>
          <p:cNvPr id="15" name="Прямоугольник 14"/>
          <p:cNvSpPr/>
          <p:nvPr/>
        </p:nvSpPr>
        <p:spPr>
          <a:xfrm>
            <a:off x="7072330" y="4429132"/>
            <a:ext cx="1785950" cy="1357322"/>
          </a:xfrm>
          <a:prstGeom prst="rect">
            <a:avLst/>
          </a:prstGeom>
          <a:solidFill>
            <a:schemeClr val="bg2">
              <a:lumMod val="75000"/>
            </a:schemeClr>
          </a:solid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200" dirty="0" err="1" smtClean="0">
                <a:solidFill>
                  <a:srgbClr val="002060"/>
                </a:solidFill>
                <a:latin typeface="Times New Roman" pitchFamily="18" charset="0"/>
                <a:cs typeface="Times New Roman" pitchFamily="18" charset="0"/>
              </a:rPr>
              <a:t>Лощиц</a:t>
            </a:r>
            <a:r>
              <a:rPr lang="ru-RU" sz="1200" dirty="0" smtClean="0">
                <a:solidFill>
                  <a:srgbClr val="002060"/>
                </a:solidFill>
                <a:latin typeface="Times New Roman" pitchFamily="18" charset="0"/>
                <a:cs typeface="Times New Roman" pitchFamily="18" charset="0"/>
              </a:rPr>
              <a:t>, Ю. М.</a:t>
            </a:r>
          </a:p>
          <a:p>
            <a:r>
              <a:rPr lang="ru-RU" sz="1200" dirty="0" smtClean="0">
                <a:solidFill>
                  <a:srgbClr val="002060"/>
                </a:solidFill>
                <a:latin typeface="Times New Roman" pitchFamily="18" charset="0"/>
                <a:cs typeface="Times New Roman" pitchFamily="18" charset="0"/>
              </a:rPr>
              <a:t>Дмитрий Донской / Юрий </a:t>
            </a:r>
            <a:r>
              <a:rPr lang="ru-RU" sz="1200" dirty="0" err="1" smtClean="0">
                <a:solidFill>
                  <a:srgbClr val="002060"/>
                </a:solidFill>
                <a:latin typeface="Times New Roman" pitchFamily="18" charset="0"/>
                <a:cs typeface="Times New Roman" pitchFamily="18" charset="0"/>
              </a:rPr>
              <a:t>Лощиц</a:t>
            </a:r>
            <a:r>
              <a:rPr lang="ru-RU" sz="1200" dirty="0" smtClean="0">
                <a:solidFill>
                  <a:srgbClr val="002060"/>
                </a:solidFill>
                <a:latin typeface="Times New Roman" pitchFamily="18" charset="0"/>
                <a:cs typeface="Times New Roman" pitchFamily="18" charset="0"/>
              </a:rPr>
              <a:t> ; [</a:t>
            </a:r>
            <a:r>
              <a:rPr lang="ru-RU" sz="1200" dirty="0" err="1" smtClean="0">
                <a:solidFill>
                  <a:srgbClr val="002060"/>
                </a:solidFill>
                <a:latin typeface="Times New Roman" pitchFamily="18" charset="0"/>
                <a:cs typeface="Times New Roman" pitchFamily="18" charset="0"/>
              </a:rPr>
              <a:t>худож</a:t>
            </a:r>
            <a:r>
              <a:rPr lang="ru-RU" sz="1200" dirty="0" smtClean="0">
                <a:solidFill>
                  <a:srgbClr val="002060"/>
                </a:solidFill>
                <a:latin typeface="Times New Roman" pitchFamily="18" charset="0"/>
                <a:cs typeface="Times New Roman" pitchFamily="18" charset="0"/>
              </a:rPr>
              <a:t>. С. М. Харламов]. – М. : ИТРК, 2002. – 376 с. : ил. – (Библиотека исторического романа).</a:t>
            </a:r>
            <a:endParaRPr lang="ru-RU" sz="1200" b="1" dirty="0">
              <a:solidFill>
                <a:srgbClr val="002060"/>
              </a:solidFill>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865_9.src.jpg"/>
          <p:cNvPicPr>
            <a:picLocks noChangeAspect="1"/>
          </p:cNvPicPr>
          <p:nvPr/>
        </p:nvPicPr>
        <p:blipFill>
          <a:blip r:embed="rId2" cstate="email"/>
          <a:stretch>
            <a:fillRect/>
          </a:stretch>
        </p:blipFill>
        <p:spPr>
          <a:xfrm>
            <a:off x="0" y="0"/>
            <a:ext cx="9144000" cy="6858000"/>
          </a:xfrm>
          <a:prstGeom prst="rect">
            <a:avLst/>
          </a:prstGeom>
          <a:ln w="19050">
            <a:solidFill>
              <a:schemeClr val="tx1"/>
            </a:solidFill>
          </a:ln>
        </p:spPr>
      </p:pic>
      <p:pic>
        <p:nvPicPr>
          <p:cNvPr id="6" name="Рисунок 5" descr="smert-ivana-iii-god-3.jpg"/>
          <p:cNvPicPr>
            <a:picLocks noChangeAspect="1"/>
          </p:cNvPicPr>
          <p:nvPr/>
        </p:nvPicPr>
        <p:blipFill>
          <a:blip r:embed="rId3" cstate="email"/>
          <a:srcRect/>
          <a:stretch>
            <a:fillRect/>
          </a:stretch>
        </p:blipFill>
        <p:spPr>
          <a:xfrm>
            <a:off x="357158" y="2071679"/>
            <a:ext cx="1802492" cy="2357454"/>
          </a:xfrm>
          <a:prstGeom prst="rect">
            <a:avLst/>
          </a:prstGeom>
          <a:ln w="19050">
            <a:solidFill>
              <a:schemeClr val="tx1"/>
            </a:solidFill>
          </a:ln>
        </p:spPr>
      </p:pic>
      <p:sp>
        <p:nvSpPr>
          <p:cNvPr id="7" name="Прямоугольник 6"/>
          <p:cNvSpPr/>
          <p:nvPr/>
        </p:nvSpPr>
        <p:spPr>
          <a:xfrm>
            <a:off x="357158" y="4429132"/>
            <a:ext cx="1785950" cy="714380"/>
          </a:xfrm>
          <a:prstGeom prst="rect">
            <a:avLst/>
          </a:prstGeom>
          <a:solidFill>
            <a:schemeClr val="bg2">
              <a:lumMod val="75000"/>
            </a:schemeClr>
          </a:solid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rgbClr val="0070C0"/>
                </a:solidFill>
                <a:latin typeface="Times New Roman" pitchFamily="18" charset="0"/>
                <a:cs typeface="Times New Roman" pitchFamily="18" charset="0"/>
              </a:rPr>
              <a:t>Князь Иван </a:t>
            </a:r>
            <a:r>
              <a:rPr lang="en-US" sz="1400" b="1" dirty="0" smtClean="0">
                <a:solidFill>
                  <a:srgbClr val="0070C0"/>
                </a:solidFill>
                <a:latin typeface="Times New Roman" pitchFamily="18" charset="0"/>
                <a:cs typeface="Times New Roman" pitchFamily="18" charset="0"/>
              </a:rPr>
              <a:t>III </a:t>
            </a:r>
            <a:r>
              <a:rPr lang="ru-RU" sz="1400" b="1" dirty="0" smtClean="0">
                <a:solidFill>
                  <a:srgbClr val="0070C0"/>
                </a:solidFill>
                <a:latin typeface="Times New Roman" pitchFamily="18" charset="0"/>
                <a:cs typeface="Times New Roman" pitchFamily="18" charset="0"/>
              </a:rPr>
              <a:t>Великий</a:t>
            </a:r>
          </a:p>
          <a:p>
            <a:pPr algn="ctr"/>
            <a:r>
              <a:rPr lang="ru-RU" sz="1400" b="1" dirty="0" smtClean="0">
                <a:solidFill>
                  <a:srgbClr val="0070C0"/>
                </a:solidFill>
                <a:latin typeface="Times New Roman" pitchFamily="18" charset="0"/>
                <a:cs typeface="Times New Roman" pitchFamily="18" charset="0"/>
              </a:rPr>
              <a:t>(</a:t>
            </a:r>
            <a:r>
              <a:rPr lang="en-US" sz="1400" b="1" dirty="0" smtClean="0">
                <a:solidFill>
                  <a:srgbClr val="0070C0"/>
                </a:solidFill>
                <a:latin typeface="Times New Roman" pitchFamily="18" charset="0"/>
                <a:cs typeface="Times New Roman" pitchFamily="18" charset="0"/>
              </a:rPr>
              <a:t>1440</a:t>
            </a:r>
            <a:r>
              <a:rPr lang="ru-RU" sz="1400" b="1" dirty="0" smtClean="0">
                <a:solidFill>
                  <a:srgbClr val="0070C0"/>
                </a:solidFill>
                <a:latin typeface="Times New Roman" pitchFamily="18" charset="0"/>
                <a:cs typeface="Times New Roman" pitchFamily="18" charset="0"/>
              </a:rPr>
              <a:t> — 1</a:t>
            </a:r>
            <a:r>
              <a:rPr lang="en-US" sz="1400" b="1" dirty="0" smtClean="0">
                <a:solidFill>
                  <a:srgbClr val="0070C0"/>
                </a:solidFill>
                <a:latin typeface="Times New Roman" pitchFamily="18" charset="0"/>
                <a:cs typeface="Times New Roman" pitchFamily="18" charset="0"/>
              </a:rPr>
              <a:t>505</a:t>
            </a:r>
            <a:r>
              <a:rPr lang="ru-RU" sz="1400" b="1" dirty="0" smtClean="0">
                <a:solidFill>
                  <a:srgbClr val="0070C0"/>
                </a:solidFill>
                <a:latin typeface="Times New Roman" pitchFamily="18" charset="0"/>
                <a:cs typeface="Times New Roman" pitchFamily="18" charset="0"/>
              </a:rPr>
              <a:t>  гг.)</a:t>
            </a:r>
            <a:endParaRPr lang="ru-RU" sz="1400" b="1" dirty="0">
              <a:solidFill>
                <a:srgbClr val="0070C0"/>
              </a:solidFill>
              <a:latin typeface="Times New Roman" pitchFamily="18" charset="0"/>
              <a:cs typeface="Times New Roman" pitchFamily="18" charset="0"/>
            </a:endParaRPr>
          </a:p>
        </p:txBody>
      </p:sp>
      <p:sp>
        <p:nvSpPr>
          <p:cNvPr id="8" name="Скругленный прямоугольник 7"/>
          <p:cNvSpPr/>
          <p:nvPr/>
        </p:nvSpPr>
        <p:spPr>
          <a:xfrm>
            <a:off x="2357422" y="2049906"/>
            <a:ext cx="4429156" cy="3312684"/>
          </a:xfrm>
          <a:prstGeom prst="roundRect">
            <a:avLst>
              <a:gd name="adj" fmla="val 11855"/>
            </a:avLst>
          </a:prstGeom>
          <a:solidFill>
            <a:schemeClr val="bg1">
              <a:lumMod val="65000"/>
            </a:schemeClr>
          </a:solid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b="1" dirty="0" smtClean="0">
                <a:solidFill>
                  <a:srgbClr val="002060"/>
                </a:solidFill>
                <a:latin typeface="Times New Roman" pitchFamily="18" charset="0"/>
                <a:cs typeface="Times New Roman" pitchFamily="18" charset="0"/>
              </a:rPr>
              <a:t>Князь Иван </a:t>
            </a:r>
            <a:r>
              <a:rPr lang="en-US" sz="1600" b="1" dirty="0" smtClean="0">
                <a:solidFill>
                  <a:srgbClr val="002060"/>
                </a:solidFill>
                <a:latin typeface="Times New Roman" pitchFamily="18" charset="0"/>
                <a:cs typeface="Times New Roman" pitchFamily="18" charset="0"/>
              </a:rPr>
              <a:t>III</a:t>
            </a:r>
            <a:r>
              <a:rPr lang="ru-RU" sz="1600" b="1" dirty="0" smtClean="0">
                <a:solidFill>
                  <a:srgbClr val="002060"/>
                </a:solidFill>
                <a:latin typeface="Times New Roman" pitchFamily="18" charset="0"/>
                <a:cs typeface="Times New Roman" pitchFamily="18" charset="0"/>
              </a:rPr>
              <a:t> </a:t>
            </a:r>
            <a:r>
              <a:rPr lang="ru-RU" sz="1600" dirty="0" smtClean="0">
                <a:solidFill>
                  <a:srgbClr val="002060"/>
                </a:solidFill>
                <a:latin typeface="Times New Roman" pitchFamily="18" charset="0"/>
                <a:cs typeface="Times New Roman" pitchFamily="18" charset="0"/>
              </a:rPr>
              <a:t>отличался не только властолюбием и настойчивостью, но и умом, рассудительностью.  Заключительный этап объединения страны в 1480 году вела уже не Русь удельного периода, а Россия. Иван </a:t>
            </a:r>
            <a:r>
              <a:rPr lang="en-US" sz="1600" dirty="0" smtClean="0">
                <a:solidFill>
                  <a:srgbClr val="002060"/>
                </a:solidFill>
                <a:latin typeface="Times New Roman" pitchFamily="18" charset="0"/>
                <a:cs typeface="Times New Roman" pitchFamily="18" charset="0"/>
              </a:rPr>
              <a:t>III</a:t>
            </a:r>
            <a:r>
              <a:rPr lang="ru-RU" sz="1600" b="1" dirty="0" smtClean="0">
                <a:solidFill>
                  <a:srgbClr val="002060"/>
                </a:solidFill>
                <a:latin typeface="Times New Roman" pitchFamily="18" charset="0"/>
                <a:cs typeface="Times New Roman" pitchFamily="18" charset="0"/>
              </a:rPr>
              <a:t> </a:t>
            </a:r>
            <a:r>
              <a:rPr lang="ru-RU" sz="1600" dirty="0" smtClean="0">
                <a:solidFill>
                  <a:srgbClr val="002060"/>
                </a:solidFill>
                <a:latin typeface="Times New Roman" pitchFamily="18" charset="0"/>
                <a:cs typeface="Times New Roman" pitchFamily="18" charset="0"/>
              </a:rPr>
              <a:t>прекратил выплату дани Орде, а Стояние на Угре ознаменовало окончание татаро-монгольского ига. На период правления Ивана </a:t>
            </a:r>
            <a:r>
              <a:rPr lang="en-US" sz="1600" dirty="0" smtClean="0">
                <a:solidFill>
                  <a:srgbClr val="002060"/>
                </a:solidFill>
                <a:latin typeface="Times New Roman" pitchFamily="18" charset="0"/>
                <a:cs typeface="Times New Roman" pitchFamily="18" charset="0"/>
              </a:rPr>
              <a:t>III</a:t>
            </a:r>
            <a:r>
              <a:rPr lang="ru-RU" sz="1600" dirty="0" smtClean="0">
                <a:solidFill>
                  <a:srgbClr val="002060"/>
                </a:solidFill>
                <a:latin typeface="Times New Roman" pitchFamily="18" charset="0"/>
                <a:cs typeface="Times New Roman" pitchFamily="18" charset="0"/>
              </a:rPr>
              <a:t> приходится расцвет летописания и зодчества. В</a:t>
            </a:r>
            <a:r>
              <a:rPr lang="ru-RU" sz="1600" dirty="0" smtClean="0">
                <a:latin typeface="Times New Roman" pitchFamily="18" charset="0"/>
                <a:cs typeface="Times New Roman" pitchFamily="18" charset="0"/>
              </a:rPr>
              <a:t> </a:t>
            </a:r>
            <a:r>
              <a:rPr lang="ru-RU" sz="1600" dirty="0" smtClean="0">
                <a:solidFill>
                  <a:srgbClr val="002060"/>
                </a:solidFill>
                <a:latin typeface="Times New Roman" pitchFamily="18" charset="0"/>
                <a:cs typeface="Times New Roman" pitchFamily="18" charset="0"/>
              </a:rPr>
              <a:t>1497 г. был создан </a:t>
            </a:r>
            <a:r>
              <a:rPr lang="ru-RU" sz="1600" b="1" dirty="0" smtClean="0">
                <a:solidFill>
                  <a:srgbClr val="002060"/>
                </a:solidFill>
                <a:latin typeface="Times New Roman" pitchFamily="18" charset="0"/>
                <a:cs typeface="Times New Roman" pitchFamily="18" charset="0"/>
              </a:rPr>
              <a:t>Судебник Ивана </a:t>
            </a:r>
            <a:r>
              <a:rPr lang="en-US" sz="1600" b="1" dirty="0" smtClean="0">
                <a:solidFill>
                  <a:srgbClr val="002060"/>
                </a:solidFill>
                <a:latin typeface="Times New Roman" pitchFamily="18" charset="0"/>
                <a:cs typeface="Times New Roman" pitchFamily="18" charset="0"/>
              </a:rPr>
              <a:t>III</a:t>
            </a:r>
            <a:r>
              <a:rPr lang="ru-RU" sz="1600" b="1" dirty="0" smtClean="0">
                <a:solidFill>
                  <a:srgbClr val="002060"/>
                </a:solidFill>
                <a:latin typeface="Times New Roman" pitchFamily="18" charset="0"/>
                <a:cs typeface="Times New Roman" pitchFamily="18" charset="0"/>
              </a:rPr>
              <a:t>, </a:t>
            </a:r>
            <a:r>
              <a:rPr lang="ru-RU" sz="1600" dirty="0" smtClean="0">
                <a:solidFill>
                  <a:srgbClr val="002060"/>
                </a:solidFill>
                <a:latin typeface="Times New Roman" pitchFamily="18" charset="0"/>
                <a:cs typeface="Times New Roman" pitchFamily="18" charset="0"/>
              </a:rPr>
              <a:t>объединяющий правовые нормы, ранее отраженные в «Русской Правде» и Уставных грамотах</a:t>
            </a:r>
            <a:endParaRPr lang="ru-RU" sz="1400" dirty="0" smtClean="0">
              <a:solidFill>
                <a:srgbClr val="002060"/>
              </a:solidFill>
              <a:latin typeface="Times New Roman" pitchFamily="18" charset="0"/>
              <a:cs typeface="Times New Roman" pitchFamily="18" charset="0"/>
            </a:endParaRPr>
          </a:p>
        </p:txBody>
      </p:sp>
      <p:pic>
        <p:nvPicPr>
          <p:cNvPr id="9" name="Рисунок 8" descr="d451488adbc63fc59e13252040833024.jpg"/>
          <p:cNvPicPr>
            <a:picLocks noChangeAspect="1"/>
          </p:cNvPicPr>
          <p:nvPr/>
        </p:nvPicPr>
        <p:blipFill>
          <a:blip r:embed="rId4" cstate="email">
            <a:clrChange>
              <a:clrFrom>
                <a:srgbClr val="FFFFFF"/>
              </a:clrFrom>
              <a:clrTo>
                <a:srgbClr val="FFFFFF">
                  <a:alpha val="0"/>
                </a:srgbClr>
              </a:clrTo>
            </a:clrChange>
            <a:lum bright="10000"/>
          </a:blip>
          <a:stretch>
            <a:fillRect/>
          </a:stretch>
        </p:blipFill>
        <p:spPr>
          <a:xfrm>
            <a:off x="-500098" y="51000"/>
            <a:ext cx="10144196" cy="1949240"/>
          </a:xfrm>
          <a:prstGeom prst="rect">
            <a:avLst/>
          </a:prstGeom>
        </p:spPr>
      </p:pic>
      <p:sp>
        <p:nvSpPr>
          <p:cNvPr id="10" name="TextBox 9"/>
          <p:cNvSpPr txBox="1"/>
          <p:nvPr/>
        </p:nvSpPr>
        <p:spPr>
          <a:xfrm>
            <a:off x="714348" y="639512"/>
            <a:ext cx="7429552" cy="769441"/>
          </a:xfrm>
          <a:prstGeom prst="rect">
            <a:avLst/>
          </a:prstGeom>
          <a:noFill/>
        </p:spPr>
        <p:txBody>
          <a:bodyPr wrap="square" rtlCol="0">
            <a:spAutoFit/>
          </a:bodyPr>
          <a:lstStyle/>
          <a:p>
            <a:pPr algn="ctr"/>
            <a:r>
              <a:rPr lang="ru-RU" sz="4400" b="1" dirty="0" smtClean="0">
                <a:solidFill>
                  <a:srgbClr val="0070C0"/>
                </a:solidFill>
                <a:effectLst>
                  <a:outerShdw blurRad="38100" dist="38100" dir="2700000" algn="tl">
                    <a:srgbClr val="000000">
                      <a:alpha val="43137"/>
                    </a:srgbClr>
                  </a:outerShdw>
                </a:effectLst>
                <a:latin typeface="a_AlgeriusRough" pitchFamily="82" charset="-52"/>
              </a:rPr>
              <a:t>Золотая орда</a:t>
            </a:r>
          </a:p>
        </p:txBody>
      </p:sp>
      <p:pic>
        <p:nvPicPr>
          <p:cNvPr id="13" name="Рисунок 12" descr="56aabecd1e101.jpeg"/>
          <p:cNvPicPr>
            <a:picLocks noChangeAspect="1"/>
          </p:cNvPicPr>
          <p:nvPr/>
        </p:nvPicPr>
        <p:blipFill>
          <a:blip r:embed="rId5" cstate="email"/>
          <a:srcRect/>
          <a:stretch>
            <a:fillRect/>
          </a:stretch>
        </p:blipFill>
        <p:spPr>
          <a:xfrm>
            <a:off x="6957348" y="2032898"/>
            <a:ext cx="1771883" cy="2678107"/>
          </a:xfrm>
          <a:prstGeom prst="rect">
            <a:avLst/>
          </a:prstGeom>
          <a:ln w="19050">
            <a:solidFill>
              <a:schemeClr val="tx1"/>
            </a:solidFill>
          </a:ln>
        </p:spPr>
      </p:pic>
      <p:sp>
        <p:nvSpPr>
          <p:cNvPr id="14" name="Прямоугольник 13"/>
          <p:cNvSpPr/>
          <p:nvPr/>
        </p:nvSpPr>
        <p:spPr>
          <a:xfrm>
            <a:off x="6957348" y="4604666"/>
            <a:ext cx="1785950" cy="1143008"/>
          </a:xfrm>
          <a:prstGeom prst="rect">
            <a:avLst/>
          </a:prstGeom>
          <a:solidFill>
            <a:schemeClr val="bg2">
              <a:lumMod val="75000"/>
            </a:schemeClr>
          </a:solid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200" dirty="0" smtClean="0">
                <a:solidFill>
                  <a:srgbClr val="002060"/>
                </a:solidFill>
                <a:latin typeface="Times New Roman" pitchFamily="18" charset="0"/>
                <a:cs typeface="Times New Roman" pitchFamily="18" charset="0"/>
              </a:rPr>
              <a:t>Борисов, Н. С.</a:t>
            </a:r>
          </a:p>
          <a:p>
            <a:r>
              <a:rPr lang="ru-RU" sz="1200" dirty="0" smtClean="0">
                <a:solidFill>
                  <a:srgbClr val="002060"/>
                </a:solidFill>
                <a:latin typeface="Times New Roman" pitchFamily="18" charset="0"/>
                <a:cs typeface="Times New Roman" pitchFamily="18" charset="0"/>
              </a:rPr>
              <a:t>Иван </a:t>
            </a:r>
            <a:r>
              <a:rPr lang="en-US" sz="1200" dirty="0" smtClean="0">
                <a:solidFill>
                  <a:srgbClr val="002060"/>
                </a:solidFill>
                <a:latin typeface="Times New Roman" pitchFamily="18" charset="0"/>
                <a:cs typeface="Times New Roman" pitchFamily="18" charset="0"/>
              </a:rPr>
              <a:t>III</a:t>
            </a:r>
            <a:r>
              <a:rPr lang="ru-RU" sz="1200" dirty="0" smtClean="0">
                <a:solidFill>
                  <a:srgbClr val="002060"/>
                </a:solidFill>
                <a:latin typeface="Times New Roman" pitchFamily="18" charset="0"/>
                <a:cs typeface="Times New Roman" pitchFamily="18" charset="0"/>
              </a:rPr>
              <a:t> / Николай Борисов. – М. : Мол. гвардия, 2000. – 644 с. : ил., фото. – (Жизнь замечательных людей).</a:t>
            </a:r>
            <a:endParaRPr lang="ru-RU" sz="1200" b="1" dirty="0">
              <a:solidFill>
                <a:srgbClr val="002060"/>
              </a:solidFill>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1.jpg"/>
          <p:cNvPicPr>
            <a:picLocks noGrp="1" noChangeAspect="1"/>
          </p:cNvPicPr>
          <p:nvPr>
            <p:ph idx="1"/>
          </p:nvPr>
        </p:nvPicPr>
        <p:blipFill>
          <a:blip r:embed="rId2" cstate="email"/>
          <a:stretch>
            <a:fillRect/>
          </a:stretch>
        </p:blipFill>
        <p:spPr>
          <a:xfrm>
            <a:off x="0" y="0"/>
            <a:ext cx="9144000" cy="6858000"/>
          </a:xfrm>
        </p:spPr>
      </p:pic>
      <p:pic>
        <p:nvPicPr>
          <p:cNvPr id="5" name="Рисунок 4" descr="d451488adbc63fc59e13252040833024.jpg"/>
          <p:cNvPicPr>
            <a:picLocks noChangeAspect="1"/>
          </p:cNvPicPr>
          <p:nvPr/>
        </p:nvPicPr>
        <p:blipFill>
          <a:blip r:embed="rId3" cstate="email">
            <a:clrChange>
              <a:clrFrom>
                <a:srgbClr val="FFFFFF"/>
              </a:clrFrom>
              <a:clrTo>
                <a:srgbClr val="FFFFFF">
                  <a:alpha val="0"/>
                </a:srgbClr>
              </a:clrTo>
            </a:clrChange>
            <a:lum bright="10000"/>
          </a:blip>
          <a:stretch>
            <a:fillRect/>
          </a:stretch>
        </p:blipFill>
        <p:spPr>
          <a:xfrm>
            <a:off x="-500098" y="1"/>
            <a:ext cx="10144196" cy="2214553"/>
          </a:xfrm>
          <a:prstGeom prst="rect">
            <a:avLst/>
          </a:prstGeom>
        </p:spPr>
      </p:pic>
      <p:sp>
        <p:nvSpPr>
          <p:cNvPr id="9" name="Прямоугольник 8"/>
          <p:cNvSpPr/>
          <p:nvPr/>
        </p:nvSpPr>
        <p:spPr>
          <a:xfrm>
            <a:off x="357158" y="2222034"/>
            <a:ext cx="8429684" cy="1071570"/>
          </a:xfrm>
          <a:prstGeom prst="rect">
            <a:avLst/>
          </a:prstGeom>
          <a:solidFill>
            <a:schemeClr val="bg1">
              <a:lumMod val="85000"/>
            </a:schemeClr>
          </a:solid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b="1" dirty="0" smtClean="0">
                <a:solidFill>
                  <a:srgbClr val="002060"/>
                </a:solidFill>
                <a:latin typeface="Times New Roman" pitchFamily="18" charset="0"/>
                <a:cs typeface="Times New Roman" pitchFamily="18" charset="0"/>
              </a:rPr>
              <a:t>Российское царство </a:t>
            </a:r>
            <a:r>
              <a:rPr lang="ru-RU" sz="1600" dirty="0" smtClean="0">
                <a:solidFill>
                  <a:srgbClr val="002060"/>
                </a:solidFill>
                <a:latin typeface="Times New Roman" pitchFamily="18" charset="0"/>
                <a:cs typeface="Times New Roman" pitchFamily="18" charset="0"/>
              </a:rPr>
              <a:t>образовалось</a:t>
            </a:r>
            <a:r>
              <a:rPr lang="en-US" sz="1600" dirty="0" smtClean="0">
                <a:solidFill>
                  <a:srgbClr val="002060"/>
                </a:solidFill>
                <a:latin typeface="Times New Roman" pitchFamily="18" charset="0"/>
                <a:cs typeface="Times New Roman" pitchFamily="18" charset="0"/>
              </a:rPr>
              <a:t> </a:t>
            </a:r>
            <a:r>
              <a:rPr lang="ru-RU" sz="1600" dirty="0" smtClean="0">
                <a:solidFill>
                  <a:srgbClr val="002060"/>
                </a:solidFill>
                <a:latin typeface="Times New Roman" pitchFamily="18" charset="0"/>
                <a:cs typeface="Times New Roman" pitchFamily="18" charset="0"/>
              </a:rPr>
              <a:t>благодаря тому, что отдельные земли, после снятия монголо-татарского ига</a:t>
            </a:r>
            <a:r>
              <a:rPr lang="en-US" sz="1600" dirty="0" smtClean="0">
                <a:solidFill>
                  <a:srgbClr val="002060"/>
                </a:solidFill>
                <a:latin typeface="Times New Roman" pitchFamily="18" charset="0"/>
                <a:cs typeface="Times New Roman" pitchFamily="18" charset="0"/>
              </a:rPr>
              <a:t> </a:t>
            </a:r>
            <a:r>
              <a:rPr lang="ru-RU" sz="1600" dirty="0" smtClean="0">
                <a:solidFill>
                  <a:srgbClr val="002060"/>
                </a:solidFill>
                <a:latin typeface="Times New Roman" pitchFamily="18" charset="0"/>
                <a:cs typeface="Times New Roman" pitchFamily="18" charset="0"/>
              </a:rPr>
              <a:t>были слишком раздробленны. Только объединившись, они смогли дать отпор внешним врагам. В Российском царстве много царей, которые положили свои жизни во благо отечества</a:t>
            </a:r>
          </a:p>
        </p:txBody>
      </p:sp>
      <p:sp>
        <p:nvSpPr>
          <p:cNvPr id="10" name="TextBox 9"/>
          <p:cNvSpPr txBox="1"/>
          <p:nvPr/>
        </p:nvSpPr>
        <p:spPr>
          <a:xfrm>
            <a:off x="1000100" y="357166"/>
            <a:ext cx="7072362" cy="1446550"/>
          </a:xfrm>
          <a:prstGeom prst="rect">
            <a:avLst/>
          </a:prstGeom>
          <a:noFill/>
        </p:spPr>
        <p:txBody>
          <a:bodyPr wrap="square" rtlCol="0">
            <a:spAutoFit/>
          </a:bodyPr>
          <a:lstStyle/>
          <a:p>
            <a:pPr lvl="0" algn="ctr"/>
            <a:r>
              <a:rPr lang="ru-RU" sz="4400" b="1" dirty="0" smtClean="0">
                <a:solidFill>
                  <a:srgbClr val="0070C0"/>
                </a:solidFill>
                <a:effectLst>
                  <a:outerShdw blurRad="38100" dist="38100" dir="2700000" algn="tl">
                    <a:srgbClr val="000000">
                      <a:alpha val="43137"/>
                    </a:srgbClr>
                  </a:outerShdw>
                </a:effectLst>
                <a:latin typeface="a_AlgeriusRough" pitchFamily="82" charset="-52"/>
              </a:rPr>
              <a:t>Российское</a:t>
            </a:r>
          </a:p>
          <a:p>
            <a:pPr lvl="0" algn="ctr"/>
            <a:r>
              <a:rPr lang="ru-RU" sz="4400" b="1" dirty="0" smtClean="0">
                <a:solidFill>
                  <a:srgbClr val="0070C0"/>
                </a:solidFill>
                <a:effectLst>
                  <a:outerShdw blurRad="38100" dist="38100" dir="2700000" algn="tl">
                    <a:srgbClr val="000000">
                      <a:alpha val="43137"/>
                    </a:srgbClr>
                  </a:outerShdw>
                </a:effectLst>
                <a:latin typeface="a_AlgeriusRough" pitchFamily="82" charset="-52"/>
              </a:rPr>
              <a:t> царство</a:t>
            </a:r>
          </a:p>
        </p:txBody>
      </p:sp>
      <p:sp>
        <p:nvSpPr>
          <p:cNvPr id="6" name="Прямоугольник 5"/>
          <p:cNvSpPr/>
          <p:nvPr/>
        </p:nvSpPr>
        <p:spPr>
          <a:xfrm>
            <a:off x="357158" y="5857892"/>
            <a:ext cx="1785950" cy="714380"/>
          </a:xfrm>
          <a:prstGeom prst="rect">
            <a:avLst/>
          </a:prstGeom>
          <a:solidFill>
            <a:schemeClr val="bg2">
              <a:lumMod val="75000"/>
            </a:schemeClr>
          </a:solid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rgbClr val="0070C0"/>
                </a:solidFill>
                <a:latin typeface="Times New Roman" pitchFamily="18" charset="0"/>
                <a:cs typeface="Times New Roman" pitchFamily="18" charset="0"/>
              </a:rPr>
              <a:t>Царь Иван </a:t>
            </a:r>
            <a:r>
              <a:rPr lang="en-US" sz="1400" b="1" dirty="0" smtClean="0">
                <a:solidFill>
                  <a:srgbClr val="0070C0"/>
                </a:solidFill>
                <a:latin typeface="Times New Roman" pitchFamily="18" charset="0"/>
                <a:cs typeface="Times New Roman" pitchFamily="18" charset="0"/>
              </a:rPr>
              <a:t>IV </a:t>
            </a:r>
            <a:r>
              <a:rPr lang="ru-RU" sz="1400" b="1" dirty="0" smtClean="0">
                <a:solidFill>
                  <a:srgbClr val="0070C0"/>
                </a:solidFill>
                <a:latin typeface="Times New Roman" pitchFamily="18" charset="0"/>
                <a:cs typeface="Times New Roman" pitchFamily="18" charset="0"/>
              </a:rPr>
              <a:t>Грозный</a:t>
            </a:r>
          </a:p>
          <a:p>
            <a:pPr algn="ctr"/>
            <a:r>
              <a:rPr lang="ru-RU" sz="1400" b="1" dirty="0" smtClean="0">
                <a:solidFill>
                  <a:srgbClr val="0070C0"/>
                </a:solidFill>
                <a:latin typeface="Times New Roman" pitchFamily="18" charset="0"/>
                <a:cs typeface="Times New Roman" pitchFamily="18" charset="0"/>
              </a:rPr>
              <a:t>(</a:t>
            </a:r>
            <a:r>
              <a:rPr lang="en-US" sz="1400" b="1" dirty="0" smtClean="0">
                <a:solidFill>
                  <a:srgbClr val="0070C0"/>
                </a:solidFill>
                <a:latin typeface="Times New Roman" pitchFamily="18" charset="0"/>
                <a:cs typeface="Times New Roman" pitchFamily="18" charset="0"/>
              </a:rPr>
              <a:t>1</a:t>
            </a:r>
            <a:r>
              <a:rPr lang="ru-RU" sz="1400" b="1" dirty="0" smtClean="0">
                <a:solidFill>
                  <a:srgbClr val="0070C0"/>
                </a:solidFill>
                <a:latin typeface="Times New Roman" pitchFamily="18" charset="0"/>
                <a:cs typeface="Times New Roman" pitchFamily="18" charset="0"/>
              </a:rPr>
              <a:t>530 — 1</a:t>
            </a:r>
            <a:r>
              <a:rPr lang="en-US" sz="1400" b="1" dirty="0" smtClean="0">
                <a:solidFill>
                  <a:srgbClr val="0070C0"/>
                </a:solidFill>
                <a:latin typeface="Times New Roman" pitchFamily="18" charset="0"/>
                <a:cs typeface="Times New Roman" pitchFamily="18" charset="0"/>
              </a:rPr>
              <a:t>5</a:t>
            </a:r>
            <a:r>
              <a:rPr lang="ru-RU" sz="1400" b="1" dirty="0" smtClean="0">
                <a:solidFill>
                  <a:srgbClr val="0070C0"/>
                </a:solidFill>
                <a:latin typeface="Times New Roman" pitchFamily="18" charset="0"/>
                <a:cs typeface="Times New Roman" pitchFamily="18" charset="0"/>
              </a:rPr>
              <a:t>84 гг.)</a:t>
            </a:r>
            <a:endParaRPr lang="ru-RU" sz="1400" b="1" dirty="0">
              <a:solidFill>
                <a:srgbClr val="0070C0"/>
              </a:solidFill>
              <a:latin typeface="Times New Roman" pitchFamily="18" charset="0"/>
              <a:cs typeface="Times New Roman" pitchFamily="18" charset="0"/>
            </a:endParaRPr>
          </a:p>
        </p:txBody>
      </p:sp>
      <p:sp>
        <p:nvSpPr>
          <p:cNvPr id="7" name="Скругленный прямоугольник 6"/>
          <p:cNvSpPr/>
          <p:nvPr/>
        </p:nvSpPr>
        <p:spPr>
          <a:xfrm>
            <a:off x="2477168" y="3429000"/>
            <a:ext cx="4071966" cy="2786082"/>
          </a:xfrm>
          <a:prstGeom prst="roundRect">
            <a:avLst>
              <a:gd name="adj" fmla="val 11855"/>
            </a:avLst>
          </a:prstGeom>
          <a:solidFill>
            <a:schemeClr val="bg1">
              <a:lumMod val="65000"/>
            </a:schemeClr>
          </a:solid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b="1" dirty="0" smtClean="0">
                <a:solidFill>
                  <a:srgbClr val="002060"/>
                </a:solidFill>
                <a:latin typeface="Times New Roman" pitchFamily="18" charset="0"/>
                <a:cs typeface="Times New Roman" pitchFamily="18" charset="0"/>
              </a:rPr>
              <a:t>Иван </a:t>
            </a:r>
            <a:r>
              <a:rPr lang="en-US" sz="1600" b="1" dirty="0" smtClean="0">
                <a:solidFill>
                  <a:srgbClr val="002060"/>
                </a:solidFill>
                <a:latin typeface="Times New Roman" pitchFamily="18" charset="0"/>
                <a:cs typeface="Times New Roman" pitchFamily="18" charset="0"/>
              </a:rPr>
              <a:t>IV</a:t>
            </a:r>
            <a:r>
              <a:rPr lang="ru-RU" sz="1600" b="1" dirty="0" smtClean="0">
                <a:solidFill>
                  <a:srgbClr val="002060"/>
                </a:solidFill>
                <a:latin typeface="Times New Roman" pitchFamily="18" charset="0"/>
                <a:cs typeface="Times New Roman" pitchFamily="18" charset="0"/>
              </a:rPr>
              <a:t>, </a:t>
            </a:r>
            <a:r>
              <a:rPr lang="ru-RU" sz="1600" dirty="0" smtClean="0">
                <a:solidFill>
                  <a:srgbClr val="002060"/>
                </a:solidFill>
                <a:latin typeface="Times New Roman" pitchFamily="18" charset="0"/>
                <a:cs typeface="Times New Roman" pitchFamily="18" charset="0"/>
              </a:rPr>
              <a:t>внук Ивана </a:t>
            </a:r>
            <a:r>
              <a:rPr lang="en-US" sz="1600" dirty="0" smtClean="0">
                <a:solidFill>
                  <a:srgbClr val="002060"/>
                </a:solidFill>
                <a:latin typeface="Times New Roman" pitchFamily="18" charset="0"/>
                <a:cs typeface="Times New Roman" pitchFamily="18" charset="0"/>
              </a:rPr>
              <a:t>III</a:t>
            </a:r>
            <a:r>
              <a:rPr lang="ru-RU" sz="1600" dirty="0" smtClean="0">
                <a:solidFill>
                  <a:srgbClr val="002060"/>
                </a:solidFill>
                <a:latin typeface="Times New Roman" pitchFamily="18" charset="0"/>
                <a:cs typeface="Times New Roman" pitchFamily="18" charset="0"/>
              </a:rPr>
              <a:t> - первый царь всея Руси. Ивана </a:t>
            </a:r>
            <a:r>
              <a:rPr lang="en-US" sz="1600" dirty="0" smtClean="0">
                <a:solidFill>
                  <a:srgbClr val="002060"/>
                </a:solidFill>
                <a:latin typeface="Times New Roman" pitchFamily="18" charset="0"/>
                <a:cs typeface="Times New Roman" pitchFamily="18" charset="0"/>
              </a:rPr>
              <a:t>IV</a:t>
            </a:r>
            <a:r>
              <a:rPr lang="ru-RU" sz="1600" dirty="0" smtClean="0">
                <a:solidFill>
                  <a:srgbClr val="002060"/>
                </a:solidFill>
                <a:latin typeface="Times New Roman" pitchFamily="18" charset="0"/>
                <a:cs typeface="Times New Roman" pitchFamily="18" charset="0"/>
              </a:rPr>
              <a:t> создал </a:t>
            </a:r>
            <a:r>
              <a:rPr lang="ru-RU" sz="1600" b="1" dirty="0" smtClean="0">
                <a:solidFill>
                  <a:srgbClr val="002060"/>
                </a:solidFill>
                <a:latin typeface="Times New Roman" pitchFamily="18" charset="0"/>
                <a:cs typeface="Times New Roman" pitchFamily="18" charset="0"/>
              </a:rPr>
              <a:t>Избранную раду. </a:t>
            </a:r>
            <a:r>
              <a:rPr lang="ru-RU" sz="1600" dirty="0" smtClean="0">
                <a:solidFill>
                  <a:srgbClr val="002060"/>
                </a:solidFill>
                <a:latin typeface="Times New Roman" pitchFamily="18" charset="0"/>
                <a:cs typeface="Times New Roman" pitchFamily="18" charset="0"/>
              </a:rPr>
              <a:t>Вместе с ней он осуществил ряд реформ, направленных на централизацию государства и построение общественных институтов, при нем был созван первый </a:t>
            </a:r>
            <a:r>
              <a:rPr lang="ru-RU" sz="1600" b="1" dirty="0" smtClean="0">
                <a:solidFill>
                  <a:srgbClr val="002060"/>
                </a:solidFill>
                <a:latin typeface="Times New Roman" pitchFamily="18" charset="0"/>
                <a:cs typeface="Times New Roman" pitchFamily="18" charset="0"/>
              </a:rPr>
              <a:t>Земский собор</a:t>
            </a:r>
            <a:r>
              <a:rPr lang="ru-RU" sz="1600" dirty="0" smtClean="0">
                <a:solidFill>
                  <a:srgbClr val="002060"/>
                </a:solidFill>
                <a:latin typeface="Times New Roman" pitchFamily="18" charset="0"/>
                <a:cs typeface="Times New Roman" pitchFamily="18" charset="0"/>
              </a:rPr>
              <a:t>. Иван Грозный учредил опричнину, после чего начался кровавый террор по всей стране, но в 1572 году отменил опричнину и запретил само её название</a:t>
            </a:r>
          </a:p>
        </p:txBody>
      </p:sp>
      <p:pic>
        <p:nvPicPr>
          <p:cNvPr id="8" name="Рисунок 7" descr="15343.jpg"/>
          <p:cNvPicPr>
            <a:picLocks noChangeAspect="1"/>
          </p:cNvPicPr>
          <p:nvPr/>
        </p:nvPicPr>
        <p:blipFill>
          <a:blip r:embed="rId4" cstate="email"/>
          <a:stretch>
            <a:fillRect/>
          </a:stretch>
        </p:blipFill>
        <p:spPr>
          <a:xfrm>
            <a:off x="7050558" y="3429000"/>
            <a:ext cx="1450533" cy="2175800"/>
          </a:xfrm>
          <a:prstGeom prst="rect">
            <a:avLst/>
          </a:prstGeom>
        </p:spPr>
      </p:pic>
      <p:sp>
        <p:nvSpPr>
          <p:cNvPr id="11" name="Прямоугольник 10"/>
          <p:cNvSpPr/>
          <p:nvPr/>
        </p:nvSpPr>
        <p:spPr>
          <a:xfrm>
            <a:off x="6858016" y="5572140"/>
            <a:ext cx="1886640" cy="1143008"/>
          </a:xfrm>
          <a:prstGeom prst="rect">
            <a:avLst/>
          </a:prstGeom>
          <a:solidFill>
            <a:schemeClr val="bg2">
              <a:lumMod val="75000"/>
            </a:schemeClr>
          </a:solid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200" dirty="0" smtClean="0">
                <a:solidFill>
                  <a:srgbClr val="002060"/>
                </a:solidFill>
                <a:latin typeface="Times New Roman" pitchFamily="18" charset="0"/>
                <a:cs typeface="Times New Roman" pitchFamily="18" charset="0"/>
              </a:rPr>
              <a:t>Бушков, А.</a:t>
            </a:r>
          </a:p>
          <a:p>
            <a:r>
              <a:rPr lang="ru-RU" sz="1200" dirty="0" smtClean="0">
                <a:solidFill>
                  <a:srgbClr val="002060"/>
                </a:solidFill>
                <a:latin typeface="Times New Roman" pitchFamily="18" charset="0"/>
                <a:cs typeface="Times New Roman" pitchFamily="18" charset="0"/>
              </a:rPr>
              <a:t>Иван Грозный. Кровавый поэт / Александр Бушков. – М. : </a:t>
            </a:r>
            <a:r>
              <a:rPr lang="ru-RU" sz="1200" dirty="0" err="1" smtClean="0">
                <a:solidFill>
                  <a:srgbClr val="002060"/>
                </a:solidFill>
                <a:latin typeface="Times New Roman" pitchFamily="18" charset="0"/>
                <a:cs typeface="Times New Roman" pitchFamily="18" charset="0"/>
              </a:rPr>
              <a:t>Олма</a:t>
            </a:r>
            <a:r>
              <a:rPr lang="ru-RU" sz="1200" dirty="0" smtClean="0">
                <a:solidFill>
                  <a:srgbClr val="002060"/>
                </a:solidFill>
                <a:latin typeface="Times New Roman" pitchFamily="18" charset="0"/>
                <a:cs typeface="Times New Roman" pitchFamily="18" charset="0"/>
              </a:rPr>
              <a:t> </a:t>
            </a:r>
            <a:r>
              <a:rPr lang="ru-RU" sz="1200" dirty="0" err="1" smtClean="0">
                <a:solidFill>
                  <a:srgbClr val="002060"/>
                </a:solidFill>
                <a:latin typeface="Times New Roman" pitchFamily="18" charset="0"/>
                <a:cs typeface="Times New Roman" pitchFamily="18" charset="0"/>
              </a:rPr>
              <a:t>Медиа</a:t>
            </a:r>
            <a:r>
              <a:rPr lang="ru-RU" sz="1200" dirty="0" smtClean="0">
                <a:solidFill>
                  <a:srgbClr val="002060"/>
                </a:solidFill>
                <a:latin typeface="Times New Roman" pitchFamily="18" charset="0"/>
                <a:cs typeface="Times New Roman" pitchFamily="18" charset="0"/>
              </a:rPr>
              <a:t> Групп, 2007. – 574 с. : ил. – (Загадки истории).</a:t>
            </a:r>
          </a:p>
        </p:txBody>
      </p:sp>
      <p:pic>
        <p:nvPicPr>
          <p:cNvPr id="12" name="Рисунок 11" descr="342c65ff2850150ef092d4cae6168f3f.jpg"/>
          <p:cNvPicPr>
            <a:picLocks noChangeAspect="1"/>
          </p:cNvPicPr>
          <p:nvPr/>
        </p:nvPicPr>
        <p:blipFill>
          <a:blip r:embed="rId5" cstate="email"/>
          <a:stretch>
            <a:fillRect/>
          </a:stretch>
        </p:blipFill>
        <p:spPr>
          <a:xfrm>
            <a:off x="357158" y="3429000"/>
            <a:ext cx="1785950" cy="2432500"/>
          </a:xfrm>
          <a:prstGeom prst="rect">
            <a:avLst/>
          </a:prstGeom>
          <a:ln w="19050">
            <a:solidFill>
              <a:schemeClr val="bg2">
                <a:lumMod val="25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0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20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7"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1.jpg"/>
          <p:cNvPicPr>
            <a:picLocks noGrp="1" noChangeAspect="1"/>
          </p:cNvPicPr>
          <p:nvPr>
            <p:ph idx="1"/>
          </p:nvPr>
        </p:nvPicPr>
        <p:blipFill>
          <a:blip r:embed="rId2" cstate="email"/>
          <a:stretch>
            <a:fillRect/>
          </a:stretch>
        </p:blipFill>
        <p:spPr>
          <a:xfrm>
            <a:off x="0" y="0"/>
            <a:ext cx="9144000" cy="6858000"/>
          </a:xfrm>
        </p:spPr>
      </p:pic>
      <p:pic>
        <p:nvPicPr>
          <p:cNvPr id="6" name="Рисунок 5" descr="00c7355250eb494ecf59ed90ea54cb1f805bcecf.jpg"/>
          <p:cNvPicPr>
            <a:picLocks noChangeAspect="1"/>
          </p:cNvPicPr>
          <p:nvPr/>
        </p:nvPicPr>
        <p:blipFill>
          <a:blip r:embed="rId3" cstate="email"/>
          <a:srcRect/>
          <a:stretch>
            <a:fillRect/>
          </a:stretch>
        </p:blipFill>
        <p:spPr>
          <a:xfrm>
            <a:off x="428597" y="2214554"/>
            <a:ext cx="1643074" cy="2077907"/>
          </a:xfrm>
          <a:prstGeom prst="rect">
            <a:avLst/>
          </a:prstGeom>
          <a:ln w="19050">
            <a:solidFill>
              <a:schemeClr val="bg2">
                <a:lumMod val="25000"/>
              </a:schemeClr>
            </a:solidFill>
          </a:ln>
        </p:spPr>
      </p:pic>
      <p:sp>
        <p:nvSpPr>
          <p:cNvPr id="8" name="Прямоугольник 7"/>
          <p:cNvSpPr/>
          <p:nvPr/>
        </p:nvSpPr>
        <p:spPr>
          <a:xfrm>
            <a:off x="378930" y="4314150"/>
            <a:ext cx="1714512" cy="642942"/>
          </a:xfrm>
          <a:prstGeom prst="rect">
            <a:avLst/>
          </a:prstGeom>
          <a:solidFill>
            <a:schemeClr val="bg2">
              <a:lumMod val="75000"/>
            </a:schemeClr>
          </a:solid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rgbClr val="0070C0"/>
                </a:solidFill>
                <a:latin typeface="Times New Roman" pitchFamily="18" charset="0"/>
                <a:cs typeface="Times New Roman" pitchFamily="18" charset="0"/>
              </a:rPr>
              <a:t>Царь Борис Годунов</a:t>
            </a:r>
          </a:p>
          <a:p>
            <a:pPr algn="ctr"/>
            <a:r>
              <a:rPr lang="ru-RU" sz="1400" b="1" dirty="0" smtClean="0">
                <a:solidFill>
                  <a:srgbClr val="0070C0"/>
                </a:solidFill>
                <a:latin typeface="Times New Roman" pitchFamily="18" charset="0"/>
                <a:cs typeface="Times New Roman" pitchFamily="18" charset="0"/>
              </a:rPr>
              <a:t>(</a:t>
            </a:r>
            <a:r>
              <a:rPr lang="en-US" sz="1400" b="1" dirty="0" smtClean="0">
                <a:solidFill>
                  <a:srgbClr val="0070C0"/>
                </a:solidFill>
                <a:latin typeface="Times New Roman" pitchFamily="18" charset="0"/>
                <a:cs typeface="Times New Roman" pitchFamily="18" charset="0"/>
              </a:rPr>
              <a:t>1</a:t>
            </a:r>
            <a:r>
              <a:rPr lang="ru-RU" sz="1400" b="1" dirty="0" smtClean="0">
                <a:solidFill>
                  <a:srgbClr val="0070C0"/>
                </a:solidFill>
                <a:latin typeface="Times New Roman" pitchFamily="18" charset="0"/>
                <a:cs typeface="Times New Roman" pitchFamily="18" charset="0"/>
              </a:rPr>
              <a:t>552 — 1605 гг.)</a:t>
            </a:r>
            <a:endParaRPr lang="ru-RU" sz="1400" b="1" dirty="0">
              <a:solidFill>
                <a:srgbClr val="0070C0"/>
              </a:solidFill>
              <a:latin typeface="Times New Roman" pitchFamily="18" charset="0"/>
              <a:cs typeface="Times New Roman" pitchFamily="18" charset="0"/>
            </a:endParaRPr>
          </a:p>
        </p:txBody>
      </p:sp>
      <p:sp>
        <p:nvSpPr>
          <p:cNvPr id="9" name="Скругленный прямоугольник 8"/>
          <p:cNvSpPr/>
          <p:nvPr/>
        </p:nvSpPr>
        <p:spPr>
          <a:xfrm>
            <a:off x="2192774" y="2143116"/>
            <a:ext cx="4857784" cy="3071834"/>
          </a:xfrm>
          <a:prstGeom prst="roundRect">
            <a:avLst>
              <a:gd name="adj" fmla="val 11855"/>
            </a:avLst>
          </a:prstGeom>
          <a:solidFill>
            <a:schemeClr val="bg1">
              <a:lumMod val="65000"/>
            </a:schemeClr>
          </a:solid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b="1" dirty="0" smtClean="0">
                <a:solidFill>
                  <a:srgbClr val="002060"/>
                </a:solidFill>
                <a:latin typeface="Times New Roman" pitchFamily="18" charset="0"/>
                <a:cs typeface="Times New Roman" pitchFamily="18" charset="0"/>
              </a:rPr>
              <a:t>Борис Годунов - </a:t>
            </a:r>
            <a:r>
              <a:rPr lang="ru-RU" sz="1600" dirty="0" smtClean="0">
                <a:solidFill>
                  <a:srgbClr val="002060"/>
                </a:solidFill>
                <a:latin typeface="Times New Roman" pitchFamily="18" charset="0"/>
                <a:cs typeface="Times New Roman" pitchFamily="18" charset="0"/>
              </a:rPr>
              <a:t>первый царь не из Рюриковичей, проявил себя как талантливый политический деятель и реформатор, но продолжил политику закрепощения крестьян. Русская церковь становится независимой от Константинопольского патриарха, но попадает под контроль царя. </a:t>
            </a:r>
          </a:p>
          <a:p>
            <a:pPr algn="just"/>
            <a:r>
              <a:rPr lang="ru-RU" sz="1600" b="1" dirty="0" smtClean="0">
                <a:solidFill>
                  <a:srgbClr val="002060"/>
                </a:solidFill>
                <a:latin typeface="Times New Roman" pitchFamily="18" charset="0"/>
                <a:cs typeface="Times New Roman" pitchFamily="18" charset="0"/>
              </a:rPr>
              <a:t>Михаил Романов - </a:t>
            </a:r>
            <a:r>
              <a:rPr lang="ru-RU" sz="1600" dirty="0" smtClean="0">
                <a:solidFill>
                  <a:srgbClr val="002060"/>
                </a:solidFill>
                <a:latin typeface="Times New Roman" pitchFamily="18" charset="0"/>
                <a:cs typeface="Times New Roman" pitchFamily="18" charset="0"/>
              </a:rPr>
              <a:t>первый</a:t>
            </a:r>
            <a:r>
              <a:rPr lang="en-US" sz="1600" dirty="0" smtClean="0">
                <a:solidFill>
                  <a:srgbClr val="002060"/>
                </a:solidFill>
                <a:latin typeface="Times New Roman" pitchFamily="18" charset="0"/>
                <a:cs typeface="Times New Roman" pitchFamily="18" charset="0"/>
              </a:rPr>
              <a:t> </a:t>
            </a:r>
            <a:r>
              <a:rPr lang="ru-RU" sz="1600" dirty="0" smtClean="0">
                <a:solidFill>
                  <a:srgbClr val="002060"/>
                </a:solidFill>
                <a:latin typeface="Times New Roman" pitchFamily="18" charset="0"/>
                <a:cs typeface="Times New Roman" pitchFamily="18" charset="0"/>
              </a:rPr>
              <a:t>царь из династии Романовых. В царствование Михаила происходит постепенное восстановление народного хозяйства, расширение территории страны, заключен </a:t>
            </a:r>
            <a:r>
              <a:rPr lang="ru-RU" sz="1600" dirty="0" err="1" smtClean="0">
                <a:solidFill>
                  <a:srgbClr val="002060"/>
                </a:solidFill>
                <a:latin typeface="Times New Roman" pitchFamily="18" charset="0"/>
                <a:cs typeface="Times New Roman" pitchFamily="18" charset="0"/>
              </a:rPr>
              <a:t>Поляновский</a:t>
            </a:r>
            <a:r>
              <a:rPr lang="ru-RU" sz="1600" dirty="0" smtClean="0">
                <a:solidFill>
                  <a:srgbClr val="002060"/>
                </a:solidFill>
                <a:latin typeface="Times New Roman" pitchFamily="18" charset="0"/>
                <a:cs typeface="Times New Roman" pitchFamily="18" charset="0"/>
              </a:rPr>
              <a:t> мир с Речью </a:t>
            </a:r>
            <a:r>
              <a:rPr lang="ru-RU" sz="1600" dirty="0" err="1" smtClean="0">
                <a:solidFill>
                  <a:srgbClr val="002060"/>
                </a:solidFill>
                <a:latin typeface="Times New Roman" pitchFamily="18" charset="0"/>
                <a:cs typeface="Times New Roman" pitchFamily="18" charset="0"/>
              </a:rPr>
              <a:t>Посполитой</a:t>
            </a:r>
            <a:r>
              <a:rPr lang="ru-RU" sz="1600" dirty="0" smtClean="0">
                <a:solidFill>
                  <a:srgbClr val="002060"/>
                </a:solidFill>
                <a:latin typeface="Times New Roman" pitchFamily="18" charset="0"/>
                <a:cs typeface="Times New Roman" pitchFamily="18" charset="0"/>
              </a:rPr>
              <a:t>, усилено налогообложение посадских людей</a:t>
            </a:r>
          </a:p>
        </p:txBody>
      </p:sp>
      <p:pic>
        <p:nvPicPr>
          <p:cNvPr id="13" name="Рисунок 12" descr="78968.jpg"/>
          <p:cNvPicPr>
            <a:picLocks noChangeAspect="1"/>
          </p:cNvPicPr>
          <p:nvPr/>
        </p:nvPicPr>
        <p:blipFill>
          <a:blip r:embed="rId4" cstate="email"/>
          <a:stretch>
            <a:fillRect/>
          </a:stretch>
        </p:blipFill>
        <p:spPr>
          <a:xfrm>
            <a:off x="357158" y="5072074"/>
            <a:ext cx="1143008" cy="1712832"/>
          </a:xfrm>
          <a:prstGeom prst="rect">
            <a:avLst/>
          </a:prstGeom>
          <a:ln w="19050">
            <a:solidFill>
              <a:schemeClr val="bg2">
                <a:lumMod val="25000"/>
              </a:schemeClr>
            </a:solidFill>
          </a:ln>
        </p:spPr>
      </p:pic>
      <p:sp>
        <p:nvSpPr>
          <p:cNvPr id="14" name="Прямоугольник 13"/>
          <p:cNvSpPr/>
          <p:nvPr/>
        </p:nvSpPr>
        <p:spPr>
          <a:xfrm>
            <a:off x="1538946" y="5583026"/>
            <a:ext cx="1928826" cy="1143008"/>
          </a:xfrm>
          <a:prstGeom prst="rect">
            <a:avLst/>
          </a:prstGeom>
          <a:solidFill>
            <a:schemeClr val="bg2">
              <a:lumMod val="75000"/>
            </a:schemeClr>
          </a:solid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200" dirty="0" smtClean="0">
                <a:solidFill>
                  <a:srgbClr val="002060"/>
                </a:solidFill>
                <a:latin typeface="Times New Roman" pitchFamily="18" charset="0"/>
                <a:cs typeface="Times New Roman" pitchFamily="18" charset="0"/>
              </a:rPr>
              <a:t>Скрынников, Р. Г.</a:t>
            </a:r>
          </a:p>
          <a:p>
            <a:r>
              <a:rPr lang="ru-RU" sz="1200" dirty="0" smtClean="0">
                <a:solidFill>
                  <a:srgbClr val="002060"/>
                </a:solidFill>
                <a:latin typeface="Times New Roman" pitchFamily="18" charset="0"/>
                <a:cs typeface="Times New Roman" pitchFamily="18" charset="0"/>
              </a:rPr>
              <a:t>Борис Годунов / Руслан Скрынников ; Акад. наук СССР. – М. : Наука, 1983. – 188 с. : ил. – (Страницы истории нашей Родины).</a:t>
            </a:r>
            <a:endParaRPr lang="ru-RU" sz="1200" b="1" dirty="0">
              <a:solidFill>
                <a:srgbClr val="002060"/>
              </a:solidFill>
              <a:latin typeface="Times New Roman" pitchFamily="18" charset="0"/>
              <a:cs typeface="Times New Roman" pitchFamily="18" charset="0"/>
            </a:endParaRPr>
          </a:p>
        </p:txBody>
      </p:sp>
      <p:pic>
        <p:nvPicPr>
          <p:cNvPr id="10" name="Рисунок 9" descr="d451488adbc63fc59e13252040833024.jpg"/>
          <p:cNvPicPr>
            <a:picLocks noChangeAspect="1"/>
          </p:cNvPicPr>
          <p:nvPr/>
        </p:nvPicPr>
        <p:blipFill>
          <a:blip r:embed="rId5" cstate="email">
            <a:clrChange>
              <a:clrFrom>
                <a:srgbClr val="FFFFFF"/>
              </a:clrFrom>
              <a:clrTo>
                <a:srgbClr val="FFFFFF">
                  <a:alpha val="0"/>
                </a:srgbClr>
              </a:clrTo>
            </a:clrChange>
            <a:lum bright="10000"/>
          </a:blip>
          <a:stretch>
            <a:fillRect/>
          </a:stretch>
        </p:blipFill>
        <p:spPr>
          <a:xfrm>
            <a:off x="-500098" y="1"/>
            <a:ext cx="10144196" cy="2214553"/>
          </a:xfrm>
          <a:prstGeom prst="rect">
            <a:avLst/>
          </a:prstGeom>
        </p:spPr>
      </p:pic>
      <p:sp>
        <p:nvSpPr>
          <p:cNvPr id="15" name="TextBox 14"/>
          <p:cNvSpPr txBox="1"/>
          <p:nvPr/>
        </p:nvSpPr>
        <p:spPr>
          <a:xfrm>
            <a:off x="1000100" y="357166"/>
            <a:ext cx="7072362" cy="1446550"/>
          </a:xfrm>
          <a:prstGeom prst="rect">
            <a:avLst/>
          </a:prstGeom>
          <a:noFill/>
        </p:spPr>
        <p:txBody>
          <a:bodyPr wrap="square" rtlCol="0">
            <a:spAutoFit/>
          </a:bodyPr>
          <a:lstStyle/>
          <a:p>
            <a:pPr lvl="0" algn="ctr"/>
            <a:r>
              <a:rPr lang="ru-RU" sz="4400" b="1" dirty="0" smtClean="0">
                <a:solidFill>
                  <a:srgbClr val="0070C0"/>
                </a:solidFill>
                <a:effectLst>
                  <a:outerShdw blurRad="38100" dist="38100" dir="2700000" algn="tl">
                    <a:srgbClr val="000000">
                      <a:alpha val="43137"/>
                    </a:srgbClr>
                  </a:outerShdw>
                </a:effectLst>
                <a:latin typeface="a_AlgeriusRough" pitchFamily="82" charset="-52"/>
              </a:rPr>
              <a:t>Российское</a:t>
            </a:r>
          </a:p>
          <a:p>
            <a:pPr lvl="0" algn="ctr"/>
            <a:r>
              <a:rPr lang="ru-RU" sz="4400" b="1" dirty="0" smtClean="0">
                <a:solidFill>
                  <a:srgbClr val="0070C0"/>
                </a:solidFill>
                <a:effectLst>
                  <a:outerShdw blurRad="38100" dist="38100" dir="2700000" algn="tl">
                    <a:srgbClr val="000000">
                      <a:alpha val="43137"/>
                    </a:srgbClr>
                  </a:outerShdw>
                </a:effectLst>
                <a:latin typeface="a_AlgeriusRough" pitchFamily="82" charset="-52"/>
              </a:rPr>
              <a:t> царство</a:t>
            </a:r>
          </a:p>
        </p:txBody>
      </p:sp>
      <p:sp>
        <p:nvSpPr>
          <p:cNvPr id="11" name="Прямоугольник 10"/>
          <p:cNvSpPr/>
          <p:nvPr/>
        </p:nvSpPr>
        <p:spPr>
          <a:xfrm>
            <a:off x="5280258" y="5654464"/>
            <a:ext cx="2286016" cy="1114051"/>
          </a:xfrm>
          <a:prstGeom prst="rect">
            <a:avLst/>
          </a:prstGeom>
          <a:solidFill>
            <a:schemeClr val="bg2">
              <a:lumMod val="75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200" dirty="0" err="1" smtClean="0">
                <a:solidFill>
                  <a:srgbClr val="002060"/>
                </a:solidFill>
                <a:latin typeface="Times New Roman" pitchFamily="18" charset="0"/>
                <a:cs typeface="Times New Roman" pitchFamily="18" charset="0"/>
              </a:rPr>
              <a:t>Торопцев</a:t>
            </a:r>
            <a:r>
              <a:rPr lang="ru-RU" sz="1200" dirty="0" smtClean="0">
                <a:solidFill>
                  <a:srgbClr val="002060"/>
                </a:solidFill>
                <a:latin typeface="Times New Roman" pitchFamily="18" charset="0"/>
                <a:cs typeface="Times New Roman" pitchFamily="18" charset="0"/>
              </a:rPr>
              <a:t>, А. П.</a:t>
            </a:r>
          </a:p>
          <a:p>
            <a:r>
              <a:rPr lang="ru-RU" sz="1200" dirty="0" smtClean="0">
                <a:solidFill>
                  <a:srgbClr val="002060"/>
                </a:solidFill>
                <a:latin typeface="Times New Roman" pitchFamily="18" charset="0"/>
                <a:cs typeface="Times New Roman" pitchFamily="18" charset="0"/>
              </a:rPr>
              <a:t>Романовы. Начало великой империи / Александр </a:t>
            </a:r>
            <a:r>
              <a:rPr lang="ru-RU" sz="1200" dirty="0" err="1" smtClean="0">
                <a:solidFill>
                  <a:srgbClr val="002060"/>
                </a:solidFill>
                <a:latin typeface="Times New Roman" pitchFamily="18" charset="0"/>
                <a:cs typeface="Times New Roman" pitchFamily="18" charset="0"/>
              </a:rPr>
              <a:t>Торопцев</a:t>
            </a:r>
            <a:r>
              <a:rPr lang="ru-RU" sz="1200" dirty="0" smtClean="0">
                <a:solidFill>
                  <a:srgbClr val="002060"/>
                </a:solidFill>
                <a:latin typeface="Times New Roman" pitchFamily="18" charset="0"/>
                <a:cs typeface="Times New Roman" pitchFamily="18" charset="0"/>
              </a:rPr>
              <a:t>. – М. : </a:t>
            </a:r>
            <a:r>
              <a:rPr lang="ru-RU" sz="1200" dirty="0" err="1" smtClean="0">
                <a:solidFill>
                  <a:srgbClr val="002060"/>
                </a:solidFill>
                <a:latin typeface="Times New Roman" pitchFamily="18" charset="0"/>
                <a:cs typeface="Times New Roman" pitchFamily="18" charset="0"/>
              </a:rPr>
              <a:t>Олма</a:t>
            </a:r>
            <a:r>
              <a:rPr lang="ru-RU" sz="1200" dirty="0" smtClean="0">
                <a:solidFill>
                  <a:srgbClr val="002060"/>
                </a:solidFill>
                <a:latin typeface="Times New Roman" pitchFamily="18" charset="0"/>
                <a:cs typeface="Times New Roman" pitchFamily="18" charset="0"/>
              </a:rPr>
              <a:t> </a:t>
            </a:r>
            <a:r>
              <a:rPr lang="ru-RU" sz="1200" dirty="0" err="1" smtClean="0">
                <a:solidFill>
                  <a:srgbClr val="002060"/>
                </a:solidFill>
                <a:latin typeface="Times New Roman" pitchFamily="18" charset="0"/>
                <a:cs typeface="Times New Roman" pitchFamily="18" charset="0"/>
              </a:rPr>
              <a:t>Медиа</a:t>
            </a:r>
            <a:r>
              <a:rPr lang="ru-RU" sz="1200" dirty="0" smtClean="0">
                <a:solidFill>
                  <a:srgbClr val="002060"/>
                </a:solidFill>
                <a:latin typeface="Times New Roman" pitchFamily="18" charset="0"/>
                <a:cs typeface="Times New Roman" pitchFamily="18" charset="0"/>
              </a:rPr>
              <a:t> Групп, 2007. – 207 с. : ил., </a:t>
            </a:r>
            <a:r>
              <a:rPr lang="ru-RU" sz="1200" dirty="0" err="1" smtClean="0">
                <a:solidFill>
                  <a:srgbClr val="002060"/>
                </a:solidFill>
                <a:latin typeface="Times New Roman" pitchFamily="18" charset="0"/>
                <a:cs typeface="Times New Roman" pitchFamily="18" charset="0"/>
              </a:rPr>
              <a:t>портр</a:t>
            </a:r>
            <a:r>
              <a:rPr lang="ru-RU" sz="1200" dirty="0" smtClean="0">
                <a:solidFill>
                  <a:srgbClr val="002060"/>
                </a:solidFill>
                <a:latin typeface="Times New Roman" pitchFamily="18" charset="0"/>
                <a:cs typeface="Times New Roman" pitchFamily="18" charset="0"/>
              </a:rPr>
              <a:t>. – (Россия великодержавная).</a:t>
            </a:r>
            <a:endParaRPr lang="ru-RU" sz="1200" b="1" dirty="0">
              <a:solidFill>
                <a:srgbClr val="002060"/>
              </a:solidFill>
              <a:latin typeface="Times New Roman" pitchFamily="18" charset="0"/>
              <a:cs typeface="Times New Roman" pitchFamily="18" charset="0"/>
            </a:endParaRPr>
          </a:p>
        </p:txBody>
      </p:sp>
      <p:pic>
        <p:nvPicPr>
          <p:cNvPr id="12" name="Рисунок 11" descr="full_20130309_162314.jpg"/>
          <p:cNvPicPr>
            <a:picLocks noChangeAspect="1"/>
          </p:cNvPicPr>
          <p:nvPr/>
        </p:nvPicPr>
        <p:blipFill>
          <a:blip r:embed="rId6" cstate="email"/>
          <a:stretch>
            <a:fillRect/>
          </a:stretch>
        </p:blipFill>
        <p:spPr>
          <a:xfrm>
            <a:off x="7600290" y="5047740"/>
            <a:ext cx="1214446" cy="1744944"/>
          </a:xfrm>
          <a:prstGeom prst="rect">
            <a:avLst/>
          </a:prstGeom>
          <a:ln w="19050">
            <a:solidFill>
              <a:schemeClr val="bg2">
                <a:lumMod val="25000"/>
              </a:schemeClr>
            </a:solidFill>
          </a:ln>
        </p:spPr>
      </p:pic>
      <p:pic>
        <p:nvPicPr>
          <p:cNvPr id="16" name="Рисунок 15" descr="hello_html_m779c64fc.jpg"/>
          <p:cNvPicPr>
            <a:picLocks noChangeAspect="1"/>
          </p:cNvPicPr>
          <p:nvPr/>
        </p:nvPicPr>
        <p:blipFill>
          <a:blip r:embed="rId7" cstate="email"/>
          <a:srcRect/>
          <a:stretch>
            <a:fillRect/>
          </a:stretch>
        </p:blipFill>
        <p:spPr>
          <a:xfrm>
            <a:off x="7072330" y="2171010"/>
            <a:ext cx="1714512" cy="2143140"/>
          </a:xfrm>
          <a:prstGeom prst="rect">
            <a:avLst/>
          </a:prstGeom>
          <a:ln w="12700">
            <a:solidFill>
              <a:schemeClr val="tx1"/>
            </a:solidFill>
          </a:ln>
        </p:spPr>
      </p:pic>
      <p:sp>
        <p:nvSpPr>
          <p:cNvPr id="17" name="Прямоугольник 16"/>
          <p:cNvSpPr/>
          <p:nvPr/>
        </p:nvSpPr>
        <p:spPr>
          <a:xfrm>
            <a:off x="7056680" y="4314150"/>
            <a:ext cx="1779828" cy="571504"/>
          </a:xfrm>
          <a:prstGeom prst="rect">
            <a:avLst/>
          </a:prstGeom>
          <a:solidFill>
            <a:schemeClr val="bg2">
              <a:lumMod val="75000"/>
            </a:schemeClr>
          </a:solid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rgbClr val="0070C0"/>
                </a:solidFill>
                <a:latin typeface="Times New Roman" pitchFamily="18" charset="0"/>
                <a:cs typeface="Times New Roman" pitchFamily="18" charset="0"/>
              </a:rPr>
              <a:t>Царь Михаил</a:t>
            </a:r>
            <a:r>
              <a:rPr lang="en-US" sz="1400" b="1" dirty="0" smtClean="0">
                <a:solidFill>
                  <a:srgbClr val="0070C0"/>
                </a:solidFill>
                <a:latin typeface="Times New Roman" pitchFamily="18" charset="0"/>
                <a:cs typeface="Times New Roman" pitchFamily="18" charset="0"/>
              </a:rPr>
              <a:t> </a:t>
            </a:r>
            <a:r>
              <a:rPr lang="ru-RU" sz="1400" b="1" dirty="0" smtClean="0">
                <a:solidFill>
                  <a:srgbClr val="0070C0"/>
                </a:solidFill>
                <a:latin typeface="Times New Roman" pitchFamily="18" charset="0"/>
                <a:cs typeface="Times New Roman" pitchFamily="18" charset="0"/>
              </a:rPr>
              <a:t>Романов</a:t>
            </a:r>
          </a:p>
          <a:p>
            <a:pPr algn="ctr"/>
            <a:r>
              <a:rPr lang="ru-RU" sz="1400" b="1" dirty="0" smtClean="0">
                <a:solidFill>
                  <a:srgbClr val="0070C0"/>
                </a:solidFill>
                <a:latin typeface="Times New Roman" pitchFamily="18" charset="0"/>
                <a:cs typeface="Times New Roman" pitchFamily="18" charset="0"/>
              </a:rPr>
              <a:t>(1596—1645 гг.)</a:t>
            </a:r>
            <a:endParaRPr lang="ru-RU" sz="1400" b="1" dirty="0">
              <a:solidFill>
                <a:srgbClr val="0070C0"/>
              </a:solidFill>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Содержимое 3" descr="1.jpg"/>
          <p:cNvPicPr>
            <a:picLocks noChangeAspect="1"/>
          </p:cNvPicPr>
          <p:nvPr/>
        </p:nvPicPr>
        <p:blipFill>
          <a:blip r:embed="rId2" cstate="email"/>
          <a:stretch>
            <a:fillRect/>
          </a:stretch>
        </p:blipFill>
        <p:spPr>
          <a:xfrm>
            <a:off x="0" y="0"/>
            <a:ext cx="9144000" cy="6858000"/>
          </a:xfrm>
          <a:prstGeom prst="rect">
            <a:avLst/>
          </a:prstGeom>
        </p:spPr>
      </p:pic>
      <p:sp>
        <p:nvSpPr>
          <p:cNvPr id="2" name="Заголовок 1"/>
          <p:cNvSpPr>
            <a:spLocks noGrp="1"/>
          </p:cNvSpPr>
          <p:nvPr>
            <p:ph type="title"/>
          </p:nvPr>
        </p:nvSpPr>
        <p:spPr/>
        <p:txBody>
          <a:bodyPr/>
          <a:lstStyle/>
          <a:p>
            <a:endParaRPr lang="ru-RU" dirty="0"/>
          </a:p>
        </p:txBody>
      </p:sp>
      <p:sp>
        <p:nvSpPr>
          <p:cNvPr id="8" name="Скругленный прямоугольник 7"/>
          <p:cNvSpPr/>
          <p:nvPr/>
        </p:nvSpPr>
        <p:spPr>
          <a:xfrm>
            <a:off x="2688076" y="2270342"/>
            <a:ext cx="3929090" cy="3500462"/>
          </a:xfrm>
          <a:prstGeom prst="roundRect">
            <a:avLst>
              <a:gd name="adj" fmla="val 11855"/>
            </a:avLst>
          </a:prstGeom>
          <a:solidFill>
            <a:schemeClr val="bg1">
              <a:lumMod val="65000"/>
            </a:schemeClr>
          </a:solid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b="1" dirty="0" smtClean="0">
                <a:solidFill>
                  <a:srgbClr val="002060"/>
                </a:solidFill>
                <a:latin typeface="Times New Roman" pitchFamily="18" charset="0"/>
                <a:cs typeface="Times New Roman" pitchFamily="18" charset="0"/>
              </a:rPr>
              <a:t>Софья Алексеевна, </a:t>
            </a:r>
            <a:r>
              <a:rPr lang="ru-RU" sz="1600" dirty="0" smtClean="0">
                <a:solidFill>
                  <a:srgbClr val="002060"/>
                </a:solidFill>
                <a:latin typeface="Times New Roman" pitchFamily="18" charset="0"/>
                <a:cs typeface="Times New Roman" pitchFamily="18" charset="0"/>
              </a:rPr>
              <a:t>внучка Михаила Романова</a:t>
            </a:r>
            <a:r>
              <a:rPr lang="ru-RU" sz="1600" b="1" dirty="0" smtClean="0">
                <a:solidFill>
                  <a:srgbClr val="002060"/>
                </a:solidFill>
                <a:latin typeface="Times New Roman" pitchFamily="18" charset="0"/>
                <a:cs typeface="Times New Roman" pitchFamily="18" charset="0"/>
              </a:rPr>
              <a:t> </a:t>
            </a:r>
            <a:r>
              <a:rPr lang="ru-RU" sz="1600" dirty="0" smtClean="0">
                <a:solidFill>
                  <a:srgbClr val="002060"/>
                </a:solidFill>
                <a:latin typeface="Times New Roman" pitchFamily="18" charset="0"/>
                <a:cs typeface="Times New Roman" pitchFamily="18" charset="0"/>
              </a:rPr>
              <a:t>- властная правительница. В годы правления Софьи были сделаны небольшие уступки крестьянам, состоялась первая перепись населения. Заключен «Вечный мир» с Польшей. Софья начала реорганизацию армии по европейскому образцу, но не успела завершить начатое. Со временем все сторонники ее правления перешли на сторону Петра </a:t>
            </a:r>
            <a:r>
              <a:rPr lang="en-US" sz="1600" dirty="0" smtClean="0">
                <a:solidFill>
                  <a:srgbClr val="002060"/>
                </a:solidFill>
                <a:latin typeface="Times New Roman" pitchFamily="18" charset="0"/>
                <a:cs typeface="Times New Roman" pitchFamily="18" charset="0"/>
              </a:rPr>
              <a:t>I</a:t>
            </a:r>
            <a:r>
              <a:rPr lang="ru-RU" sz="1600" dirty="0" smtClean="0">
                <a:solidFill>
                  <a:srgbClr val="002060"/>
                </a:solidFill>
                <a:latin typeface="Times New Roman" pitchFamily="18" charset="0"/>
                <a:cs typeface="Times New Roman" pitchFamily="18" charset="0"/>
              </a:rPr>
              <a:t> и Софья была сослана в монастырь. В монастыре она расписывала церковные книги, много писала</a:t>
            </a:r>
          </a:p>
        </p:txBody>
      </p:sp>
      <p:sp>
        <p:nvSpPr>
          <p:cNvPr id="12" name="Прямоугольник 11"/>
          <p:cNvSpPr/>
          <p:nvPr/>
        </p:nvSpPr>
        <p:spPr>
          <a:xfrm>
            <a:off x="428596" y="4714884"/>
            <a:ext cx="2071702" cy="714380"/>
          </a:xfrm>
          <a:prstGeom prst="rect">
            <a:avLst/>
          </a:prstGeom>
          <a:solidFill>
            <a:schemeClr val="bg2">
              <a:lumMod val="75000"/>
            </a:schemeClr>
          </a:solid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rgbClr val="0070C0"/>
                </a:solidFill>
                <a:latin typeface="Times New Roman" pitchFamily="18" charset="0"/>
                <a:cs typeface="Times New Roman" pitchFamily="18" charset="0"/>
              </a:rPr>
              <a:t>Царевна Софья</a:t>
            </a:r>
          </a:p>
          <a:p>
            <a:pPr algn="ctr"/>
            <a:r>
              <a:rPr lang="ru-RU" sz="1400" b="1" dirty="0" smtClean="0">
                <a:solidFill>
                  <a:srgbClr val="0070C0"/>
                </a:solidFill>
                <a:latin typeface="Times New Roman" pitchFamily="18" charset="0"/>
                <a:cs typeface="Times New Roman" pitchFamily="18" charset="0"/>
              </a:rPr>
              <a:t>Алексеевна</a:t>
            </a:r>
          </a:p>
          <a:p>
            <a:pPr algn="ctr"/>
            <a:r>
              <a:rPr lang="ru-RU" sz="1400" b="1" dirty="0" smtClean="0">
                <a:solidFill>
                  <a:srgbClr val="0070C0"/>
                </a:solidFill>
                <a:latin typeface="Times New Roman" pitchFamily="18" charset="0"/>
                <a:cs typeface="Times New Roman" pitchFamily="18" charset="0"/>
              </a:rPr>
              <a:t>(1657—1704 гг.)</a:t>
            </a:r>
            <a:endParaRPr lang="ru-RU" sz="1400" b="1" dirty="0">
              <a:solidFill>
                <a:srgbClr val="0070C0"/>
              </a:solidFill>
              <a:latin typeface="Times New Roman" pitchFamily="18" charset="0"/>
              <a:cs typeface="Times New Roman" pitchFamily="18" charset="0"/>
            </a:endParaRPr>
          </a:p>
        </p:txBody>
      </p:sp>
      <p:pic>
        <p:nvPicPr>
          <p:cNvPr id="11" name="Рисунок 10" descr="d451488adbc63fc59e13252040833024.jpg"/>
          <p:cNvPicPr>
            <a:picLocks noChangeAspect="1"/>
          </p:cNvPicPr>
          <p:nvPr/>
        </p:nvPicPr>
        <p:blipFill>
          <a:blip r:embed="rId3" cstate="email">
            <a:clrChange>
              <a:clrFrom>
                <a:srgbClr val="FFFFFF"/>
              </a:clrFrom>
              <a:clrTo>
                <a:srgbClr val="FFFFFF">
                  <a:alpha val="0"/>
                </a:srgbClr>
              </a:clrTo>
            </a:clrChange>
            <a:lum bright="10000"/>
          </a:blip>
          <a:stretch>
            <a:fillRect/>
          </a:stretch>
        </p:blipFill>
        <p:spPr>
          <a:xfrm>
            <a:off x="-500098" y="1"/>
            <a:ext cx="10144196" cy="2214553"/>
          </a:xfrm>
          <a:prstGeom prst="rect">
            <a:avLst/>
          </a:prstGeom>
        </p:spPr>
      </p:pic>
      <p:sp>
        <p:nvSpPr>
          <p:cNvPr id="15" name="TextBox 14"/>
          <p:cNvSpPr txBox="1"/>
          <p:nvPr/>
        </p:nvSpPr>
        <p:spPr>
          <a:xfrm>
            <a:off x="1000100" y="357166"/>
            <a:ext cx="7072362" cy="1446550"/>
          </a:xfrm>
          <a:prstGeom prst="rect">
            <a:avLst/>
          </a:prstGeom>
          <a:noFill/>
        </p:spPr>
        <p:txBody>
          <a:bodyPr wrap="square" rtlCol="0">
            <a:spAutoFit/>
          </a:bodyPr>
          <a:lstStyle/>
          <a:p>
            <a:pPr lvl="0" algn="ctr"/>
            <a:r>
              <a:rPr lang="ru-RU" sz="4400" b="1" dirty="0" smtClean="0">
                <a:solidFill>
                  <a:srgbClr val="0070C0"/>
                </a:solidFill>
                <a:effectLst>
                  <a:outerShdw blurRad="38100" dist="38100" dir="2700000" algn="tl">
                    <a:srgbClr val="000000">
                      <a:alpha val="43137"/>
                    </a:srgbClr>
                  </a:outerShdw>
                </a:effectLst>
                <a:latin typeface="a_AlgeriusRough" pitchFamily="82" charset="-52"/>
              </a:rPr>
              <a:t>Российское</a:t>
            </a:r>
          </a:p>
          <a:p>
            <a:pPr lvl="0" algn="ctr"/>
            <a:r>
              <a:rPr lang="ru-RU" sz="4400" b="1" dirty="0" smtClean="0">
                <a:solidFill>
                  <a:srgbClr val="0070C0"/>
                </a:solidFill>
                <a:effectLst>
                  <a:outerShdw blurRad="38100" dist="38100" dir="2700000" algn="tl">
                    <a:srgbClr val="000000">
                      <a:alpha val="43137"/>
                    </a:srgbClr>
                  </a:outerShdw>
                </a:effectLst>
                <a:latin typeface="a_AlgeriusRough" pitchFamily="82" charset="-52"/>
              </a:rPr>
              <a:t> царство</a:t>
            </a:r>
          </a:p>
        </p:txBody>
      </p:sp>
      <p:pic>
        <p:nvPicPr>
          <p:cNvPr id="9" name="Рисунок 8" descr="s45644367.jpg"/>
          <p:cNvPicPr>
            <a:picLocks noChangeAspect="1"/>
          </p:cNvPicPr>
          <p:nvPr/>
        </p:nvPicPr>
        <p:blipFill>
          <a:blip r:embed="rId4" cstate="email"/>
          <a:stretch>
            <a:fillRect/>
          </a:stretch>
        </p:blipFill>
        <p:spPr>
          <a:xfrm>
            <a:off x="7000892" y="2285992"/>
            <a:ext cx="1580465" cy="2405056"/>
          </a:xfrm>
          <a:prstGeom prst="rect">
            <a:avLst/>
          </a:prstGeom>
          <a:ln w="19050">
            <a:solidFill>
              <a:schemeClr val="bg2">
                <a:lumMod val="25000"/>
              </a:schemeClr>
            </a:solidFill>
          </a:ln>
        </p:spPr>
      </p:pic>
      <p:pic>
        <p:nvPicPr>
          <p:cNvPr id="13" name="Рисунок 12" descr="1227266415.jpg"/>
          <p:cNvPicPr>
            <a:picLocks noChangeAspect="1"/>
          </p:cNvPicPr>
          <p:nvPr/>
        </p:nvPicPr>
        <p:blipFill>
          <a:blip r:embed="rId5" cstate="email"/>
          <a:srcRect/>
          <a:stretch>
            <a:fillRect/>
          </a:stretch>
        </p:blipFill>
        <p:spPr>
          <a:xfrm>
            <a:off x="442824" y="2276250"/>
            <a:ext cx="2035702" cy="2435955"/>
          </a:xfrm>
          <a:prstGeom prst="rect">
            <a:avLst/>
          </a:prstGeom>
          <a:ln w="19050">
            <a:solidFill>
              <a:schemeClr val="bg2">
                <a:lumMod val="25000"/>
              </a:schemeClr>
            </a:solidFill>
          </a:ln>
        </p:spPr>
      </p:pic>
      <p:sp>
        <p:nvSpPr>
          <p:cNvPr id="16" name="Прямоугольник 15"/>
          <p:cNvSpPr/>
          <p:nvPr/>
        </p:nvSpPr>
        <p:spPr>
          <a:xfrm>
            <a:off x="6738270" y="4716242"/>
            <a:ext cx="2071702" cy="1428760"/>
          </a:xfrm>
          <a:prstGeom prst="rect">
            <a:avLst/>
          </a:prstGeom>
          <a:solidFill>
            <a:schemeClr val="bg2">
              <a:lumMod val="75000"/>
            </a:schemeClr>
          </a:solid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200" dirty="0" smtClean="0">
                <a:solidFill>
                  <a:srgbClr val="002060"/>
                </a:solidFill>
                <a:latin typeface="Times New Roman" pitchFamily="18" charset="0"/>
                <a:cs typeface="Times New Roman" pitchFamily="18" charset="0"/>
              </a:rPr>
              <a:t>Софья Алексеевна. Государыня – правительница Софья : [роман] / Нина </a:t>
            </a:r>
            <a:r>
              <a:rPr lang="ru-RU" sz="1200" dirty="0" err="1" smtClean="0">
                <a:solidFill>
                  <a:srgbClr val="002060"/>
                </a:solidFill>
                <a:latin typeface="Times New Roman" pitchFamily="18" charset="0"/>
                <a:cs typeface="Times New Roman" pitchFamily="18" charset="0"/>
              </a:rPr>
              <a:t>Молева</a:t>
            </a:r>
            <a:r>
              <a:rPr lang="ru-RU" sz="1200" dirty="0" smtClean="0">
                <a:solidFill>
                  <a:srgbClr val="002060"/>
                </a:solidFill>
                <a:latin typeface="Times New Roman" pitchFamily="18" charset="0"/>
                <a:cs typeface="Times New Roman" pitchFamily="18" charset="0"/>
              </a:rPr>
              <a:t>. – М. : АСТ : </a:t>
            </a:r>
            <a:r>
              <a:rPr lang="ru-RU" sz="1200" dirty="0" err="1" smtClean="0">
                <a:solidFill>
                  <a:srgbClr val="002060"/>
                </a:solidFill>
                <a:latin typeface="Times New Roman" pitchFamily="18" charset="0"/>
                <a:cs typeface="Times New Roman" pitchFamily="18" charset="0"/>
              </a:rPr>
              <a:t>Астрель</a:t>
            </a:r>
            <a:r>
              <a:rPr lang="ru-RU" sz="1200" dirty="0" smtClean="0">
                <a:solidFill>
                  <a:srgbClr val="002060"/>
                </a:solidFill>
                <a:latin typeface="Times New Roman" pitchFamily="18" charset="0"/>
                <a:cs typeface="Times New Roman" pitchFamily="18" charset="0"/>
              </a:rPr>
              <a:t>, 2000. – 457 с. – (Золотая библиотека исторического романа).</a:t>
            </a:r>
          </a:p>
        </p:txBody>
      </p:sp>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Содержимое 3" descr="1.jpg"/>
          <p:cNvPicPr>
            <a:picLocks noChangeAspect="1"/>
          </p:cNvPicPr>
          <p:nvPr/>
        </p:nvPicPr>
        <p:blipFill>
          <a:blip r:embed="rId2" cstate="email"/>
          <a:stretch>
            <a:fillRect/>
          </a:stretch>
        </p:blipFill>
        <p:spPr>
          <a:xfrm>
            <a:off x="0" y="0"/>
            <a:ext cx="9144000" cy="6858000"/>
          </a:xfrm>
          <a:prstGeom prst="rect">
            <a:avLst/>
          </a:prstGeom>
        </p:spPr>
      </p:pic>
      <p:sp>
        <p:nvSpPr>
          <p:cNvPr id="7" name="Скругленный прямоугольник 6"/>
          <p:cNvSpPr/>
          <p:nvPr/>
        </p:nvSpPr>
        <p:spPr>
          <a:xfrm>
            <a:off x="3571868" y="2214554"/>
            <a:ext cx="5286412" cy="4500594"/>
          </a:xfrm>
          <a:prstGeom prst="roundRect">
            <a:avLst>
              <a:gd name="adj" fmla="val 11855"/>
            </a:avLst>
          </a:prstGeom>
          <a:solidFill>
            <a:schemeClr val="bg1">
              <a:lumMod val="65000"/>
            </a:schemeClr>
          </a:solid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b="1" dirty="0" smtClean="0">
                <a:solidFill>
                  <a:srgbClr val="002060"/>
                </a:solidFill>
                <a:latin typeface="Times New Roman" pitchFamily="18" charset="0"/>
                <a:cs typeface="Times New Roman" pitchFamily="18" charset="0"/>
              </a:rPr>
              <a:t>Петр I </a:t>
            </a:r>
            <a:r>
              <a:rPr lang="ru-RU" sz="1600" dirty="0" smtClean="0">
                <a:solidFill>
                  <a:srgbClr val="002060"/>
                </a:solidFill>
                <a:latin typeface="Times New Roman" pitchFamily="18" charset="0"/>
                <a:cs typeface="Times New Roman" pitchFamily="18" charset="0"/>
              </a:rPr>
              <a:t>издал указы, предписывавшие мужчинам «резать бороды», носить одежду европейского образца, а женщинам открывать волосы. С 1700 г. был введен новый календарь с началом года </a:t>
            </a:r>
            <a:r>
              <a:rPr lang="ru-RU" sz="1600" b="1" dirty="0" smtClean="0">
                <a:solidFill>
                  <a:srgbClr val="002060"/>
                </a:solidFill>
                <a:latin typeface="Times New Roman" pitchFamily="18" charset="0"/>
                <a:cs typeface="Times New Roman" pitchFamily="18" charset="0"/>
              </a:rPr>
              <a:t>1 января </a:t>
            </a:r>
            <a:r>
              <a:rPr lang="ru-RU" sz="1600" dirty="0" smtClean="0">
                <a:solidFill>
                  <a:srgbClr val="002060"/>
                </a:solidFill>
                <a:latin typeface="Times New Roman" pitchFamily="18" charset="0"/>
                <a:cs typeface="Times New Roman" pitchFamily="18" charset="0"/>
              </a:rPr>
              <a:t>(вместо 1 сентября) и летосчисление от «рождества Христова». Свое царствование Петр 1 начал с борьбы за выход в Азовское и Черное моря. Он сам вел свои войска и участвовал в сражениях наравне со всеми. Вместе с тем Петр I начал серьезные преобразования в области культуры и просвещения. Открыл первый в русской истории </a:t>
            </a:r>
            <a:r>
              <a:rPr lang="ru-RU" sz="1600" b="1" dirty="0" smtClean="0">
                <a:solidFill>
                  <a:srgbClr val="002060"/>
                </a:solidFill>
                <a:latin typeface="Times New Roman" pitchFamily="18" charset="0"/>
                <a:cs typeface="Times New Roman" pitchFamily="18" charset="0"/>
              </a:rPr>
              <a:t>музей – Кунсткамера </a:t>
            </a:r>
            <a:r>
              <a:rPr lang="ru-RU" sz="1600" dirty="0" smtClean="0">
                <a:solidFill>
                  <a:srgbClr val="002060"/>
                </a:solidFill>
                <a:latin typeface="Times New Roman" pitchFamily="18" charset="0"/>
                <a:cs typeface="Times New Roman" pitchFamily="18" charset="0"/>
              </a:rPr>
              <a:t>с публичной библиотекой.</a:t>
            </a:r>
            <a:r>
              <a:rPr lang="en-US" sz="1600" dirty="0" smtClean="0">
                <a:solidFill>
                  <a:srgbClr val="002060"/>
                </a:solidFill>
                <a:latin typeface="Times New Roman" pitchFamily="18" charset="0"/>
                <a:cs typeface="Times New Roman" pitchFamily="18" charset="0"/>
              </a:rPr>
              <a:t> </a:t>
            </a:r>
            <a:r>
              <a:rPr lang="ru-RU" sz="1600" dirty="0" smtClean="0">
                <a:solidFill>
                  <a:srgbClr val="002060"/>
                </a:solidFill>
                <a:latin typeface="Times New Roman" pitchFamily="18" charset="0"/>
                <a:cs typeface="Times New Roman" pitchFamily="18" charset="0"/>
              </a:rPr>
              <a:t>При нем издавались буквари, учебные карты, было положено начало систематическому изучению географии страны и картографированию, строились чугунолитейные и оружейные заводы, прокладывались каналы и новые стратегические дороги, сооружались корабельные верфи.</a:t>
            </a:r>
            <a:r>
              <a:rPr lang="en-US" sz="1600" dirty="0" smtClean="0">
                <a:solidFill>
                  <a:srgbClr val="002060"/>
                </a:solidFill>
                <a:latin typeface="Times New Roman" pitchFamily="18" charset="0"/>
                <a:cs typeface="Times New Roman" pitchFamily="18" charset="0"/>
              </a:rPr>
              <a:t> </a:t>
            </a:r>
            <a:r>
              <a:rPr lang="ru-RU" sz="1600" dirty="0" smtClean="0">
                <a:solidFill>
                  <a:srgbClr val="002060"/>
                </a:solidFill>
                <a:latin typeface="Times New Roman" pitchFamily="18" charset="0"/>
                <a:cs typeface="Times New Roman" pitchFamily="18" charset="0"/>
              </a:rPr>
              <a:t>Петром </a:t>
            </a:r>
            <a:r>
              <a:rPr lang="en-US" sz="1600" dirty="0" smtClean="0">
                <a:solidFill>
                  <a:srgbClr val="002060"/>
                </a:solidFill>
                <a:latin typeface="Times New Roman" pitchFamily="18" charset="0"/>
                <a:cs typeface="Times New Roman" pitchFamily="18" charset="0"/>
              </a:rPr>
              <a:t>I</a:t>
            </a:r>
            <a:r>
              <a:rPr lang="ru-RU" sz="1600" dirty="0" smtClean="0">
                <a:solidFill>
                  <a:srgbClr val="002060"/>
                </a:solidFill>
                <a:latin typeface="Times New Roman" pitchFamily="18" charset="0"/>
                <a:cs typeface="Times New Roman" pitchFamily="18" charset="0"/>
              </a:rPr>
              <a:t> была создана мощная Российская империя</a:t>
            </a:r>
          </a:p>
        </p:txBody>
      </p:sp>
      <p:sp>
        <p:nvSpPr>
          <p:cNvPr id="8" name="Прямоугольник 7"/>
          <p:cNvSpPr/>
          <p:nvPr/>
        </p:nvSpPr>
        <p:spPr>
          <a:xfrm>
            <a:off x="296606" y="4500570"/>
            <a:ext cx="1785950" cy="500066"/>
          </a:xfrm>
          <a:prstGeom prst="rect">
            <a:avLst/>
          </a:prstGeom>
          <a:solidFill>
            <a:schemeClr val="bg2">
              <a:lumMod val="75000"/>
            </a:schemeClr>
          </a:solid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rgbClr val="0070C0"/>
                </a:solidFill>
                <a:latin typeface="Times New Roman" pitchFamily="18" charset="0"/>
                <a:cs typeface="Times New Roman" pitchFamily="18" charset="0"/>
              </a:rPr>
              <a:t>Царь Петр </a:t>
            </a:r>
            <a:r>
              <a:rPr lang="en-US" sz="1400" b="1" dirty="0" smtClean="0">
                <a:solidFill>
                  <a:srgbClr val="0070C0"/>
                </a:solidFill>
                <a:latin typeface="Times New Roman" pitchFamily="18" charset="0"/>
                <a:cs typeface="Times New Roman" pitchFamily="18" charset="0"/>
              </a:rPr>
              <a:t>I</a:t>
            </a:r>
            <a:endParaRPr lang="ru-RU" sz="1400" b="1" dirty="0" smtClean="0">
              <a:solidFill>
                <a:srgbClr val="0070C0"/>
              </a:solidFill>
              <a:latin typeface="Times New Roman" pitchFamily="18" charset="0"/>
              <a:cs typeface="Times New Roman" pitchFamily="18" charset="0"/>
            </a:endParaRPr>
          </a:p>
          <a:p>
            <a:pPr algn="ctr"/>
            <a:r>
              <a:rPr lang="ru-RU" sz="1400" b="1" dirty="0" smtClean="0">
                <a:solidFill>
                  <a:srgbClr val="0070C0"/>
                </a:solidFill>
                <a:latin typeface="Times New Roman" pitchFamily="18" charset="0"/>
                <a:cs typeface="Times New Roman" pitchFamily="18" charset="0"/>
              </a:rPr>
              <a:t>(1672— 1725 гг.)</a:t>
            </a:r>
            <a:endParaRPr lang="ru-RU" sz="1400" b="1" dirty="0">
              <a:solidFill>
                <a:srgbClr val="0070C0"/>
              </a:solidFill>
              <a:latin typeface="Times New Roman" pitchFamily="18" charset="0"/>
              <a:cs typeface="Times New Roman" pitchFamily="18" charset="0"/>
            </a:endParaRPr>
          </a:p>
        </p:txBody>
      </p:sp>
      <p:pic>
        <p:nvPicPr>
          <p:cNvPr id="9" name="Рисунок 8" descr="3750.jpg"/>
          <p:cNvPicPr>
            <a:picLocks noChangeAspect="1"/>
          </p:cNvPicPr>
          <p:nvPr/>
        </p:nvPicPr>
        <p:blipFill>
          <a:blip r:embed="rId3" cstate="email"/>
          <a:srcRect/>
          <a:stretch>
            <a:fillRect/>
          </a:stretch>
        </p:blipFill>
        <p:spPr>
          <a:xfrm>
            <a:off x="324500" y="2242448"/>
            <a:ext cx="1730460" cy="2227819"/>
          </a:xfrm>
          <a:prstGeom prst="rect">
            <a:avLst/>
          </a:prstGeom>
          <a:ln w="19050">
            <a:solidFill>
              <a:schemeClr val="bg2">
                <a:lumMod val="25000"/>
              </a:schemeClr>
            </a:solidFill>
          </a:ln>
        </p:spPr>
      </p:pic>
      <p:pic>
        <p:nvPicPr>
          <p:cNvPr id="13" name="Рисунок 12" descr="d451488adbc63fc59e13252040833024.jpg"/>
          <p:cNvPicPr>
            <a:picLocks noChangeAspect="1"/>
          </p:cNvPicPr>
          <p:nvPr/>
        </p:nvPicPr>
        <p:blipFill>
          <a:blip r:embed="rId4" cstate="email">
            <a:clrChange>
              <a:clrFrom>
                <a:srgbClr val="FFFFFF"/>
              </a:clrFrom>
              <a:clrTo>
                <a:srgbClr val="FFFFFF">
                  <a:alpha val="0"/>
                </a:srgbClr>
              </a:clrTo>
            </a:clrChange>
            <a:lum bright="10000"/>
          </a:blip>
          <a:stretch>
            <a:fillRect/>
          </a:stretch>
        </p:blipFill>
        <p:spPr>
          <a:xfrm>
            <a:off x="-500098" y="1"/>
            <a:ext cx="10144196" cy="2214553"/>
          </a:xfrm>
          <a:prstGeom prst="rect">
            <a:avLst/>
          </a:prstGeom>
        </p:spPr>
      </p:pic>
      <p:sp>
        <p:nvSpPr>
          <p:cNvPr id="14" name="TextBox 13"/>
          <p:cNvSpPr txBox="1"/>
          <p:nvPr/>
        </p:nvSpPr>
        <p:spPr>
          <a:xfrm>
            <a:off x="1000100" y="357166"/>
            <a:ext cx="7072362" cy="1446550"/>
          </a:xfrm>
          <a:prstGeom prst="rect">
            <a:avLst/>
          </a:prstGeom>
          <a:noFill/>
        </p:spPr>
        <p:txBody>
          <a:bodyPr wrap="square" rtlCol="0">
            <a:spAutoFit/>
          </a:bodyPr>
          <a:lstStyle/>
          <a:p>
            <a:pPr lvl="0" algn="ctr"/>
            <a:r>
              <a:rPr lang="ru-RU" sz="4400" b="1" dirty="0" smtClean="0">
                <a:solidFill>
                  <a:srgbClr val="0070C0"/>
                </a:solidFill>
                <a:effectLst>
                  <a:outerShdw blurRad="38100" dist="38100" dir="2700000" algn="tl">
                    <a:srgbClr val="000000">
                      <a:alpha val="43137"/>
                    </a:srgbClr>
                  </a:outerShdw>
                </a:effectLst>
                <a:latin typeface="a_AlgeriusRough" pitchFamily="82" charset="-52"/>
              </a:rPr>
              <a:t>Российское</a:t>
            </a:r>
          </a:p>
          <a:p>
            <a:pPr lvl="0" algn="ctr"/>
            <a:r>
              <a:rPr lang="ru-RU" sz="4400" b="1" dirty="0" smtClean="0">
                <a:solidFill>
                  <a:srgbClr val="0070C0"/>
                </a:solidFill>
                <a:effectLst>
                  <a:outerShdw blurRad="38100" dist="38100" dir="2700000" algn="tl">
                    <a:srgbClr val="000000">
                      <a:alpha val="43137"/>
                    </a:srgbClr>
                  </a:outerShdw>
                </a:effectLst>
                <a:latin typeface="a_AlgeriusRough" pitchFamily="82" charset="-52"/>
              </a:rPr>
              <a:t> царство</a:t>
            </a:r>
          </a:p>
        </p:txBody>
      </p:sp>
      <p:pic>
        <p:nvPicPr>
          <p:cNvPr id="10" name="Рисунок 9" descr="01labj6l81288532039.jpg"/>
          <p:cNvPicPr>
            <a:picLocks noChangeAspect="1"/>
          </p:cNvPicPr>
          <p:nvPr/>
        </p:nvPicPr>
        <p:blipFill>
          <a:blip r:embed="rId5" cstate="email"/>
          <a:srcRect/>
          <a:stretch>
            <a:fillRect/>
          </a:stretch>
        </p:blipFill>
        <p:spPr>
          <a:xfrm>
            <a:off x="2143108" y="4551954"/>
            <a:ext cx="1357322" cy="2102642"/>
          </a:xfrm>
          <a:prstGeom prst="rect">
            <a:avLst/>
          </a:prstGeom>
          <a:ln w="19050">
            <a:solidFill>
              <a:schemeClr val="bg2">
                <a:lumMod val="25000"/>
              </a:schemeClr>
            </a:solidFill>
          </a:ln>
        </p:spPr>
      </p:pic>
      <p:sp>
        <p:nvSpPr>
          <p:cNvPr id="12" name="Прямоугольник 11"/>
          <p:cNvSpPr/>
          <p:nvPr/>
        </p:nvSpPr>
        <p:spPr>
          <a:xfrm>
            <a:off x="329264" y="5297274"/>
            <a:ext cx="1785950" cy="1357322"/>
          </a:xfrm>
          <a:prstGeom prst="rect">
            <a:avLst/>
          </a:prstGeom>
          <a:solidFill>
            <a:schemeClr val="bg2">
              <a:lumMod val="75000"/>
            </a:schemeClr>
          </a:solid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200" dirty="0" smtClean="0">
                <a:solidFill>
                  <a:srgbClr val="002060"/>
                </a:solidFill>
                <a:latin typeface="Times New Roman" pitchFamily="18" charset="0"/>
                <a:cs typeface="Times New Roman" pitchFamily="18" charset="0"/>
              </a:rPr>
              <a:t>Крутогоров, Ю. А.</a:t>
            </a:r>
          </a:p>
          <a:p>
            <a:r>
              <a:rPr lang="ru-RU" sz="1200" dirty="0" smtClean="0">
                <a:solidFill>
                  <a:srgbClr val="002060"/>
                </a:solidFill>
                <a:latin typeface="Times New Roman" pitchFamily="18" charset="0"/>
                <a:cs typeface="Times New Roman" pitchFamily="18" charset="0"/>
              </a:rPr>
              <a:t>Петр </a:t>
            </a:r>
            <a:r>
              <a:rPr lang="en-US" sz="1200" dirty="0" smtClean="0">
                <a:solidFill>
                  <a:srgbClr val="002060"/>
                </a:solidFill>
                <a:latin typeface="Times New Roman" pitchFamily="18" charset="0"/>
                <a:cs typeface="Times New Roman" pitchFamily="18" charset="0"/>
              </a:rPr>
              <a:t>I</a:t>
            </a:r>
            <a:r>
              <a:rPr lang="ru-RU" sz="1200" dirty="0" smtClean="0">
                <a:solidFill>
                  <a:srgbClr val="002060"/>
                </a:solidFill>
                <a:latin typeface="Times New Roman" pitchFamily="18" charset="0"/>
                <a:cs typeface="Times New Roman" pitchFamily="18" charset="0"/>
              </a:rPr>
              <a:t> / Юрий Крутогоров ; [</a:t>
            </a:r>
            <a:r>
              <a:rPr lang="ru-RU" sz="1200" dirty="0" err="1" smtClean="0">
                <a:solidFill>
                  <a:srgbClr val="002060"/>
                </a:solidFill>
                <a:latin typeface="Times New Roman" pitchFamily="18" charset="0"/>
                <a:cs typeface="Times New Roman" pitchFamily="18" charset="0"/>
              </a:rPr>
              <a:t>худож</a:t>
            </a:r>
            <a:r>
              <a:rPr lang="ru-RU" sz="1200" dirty="0" smtClean="0">
                <a:solidFill>
                  <a:srgbClr val="002060"/>
                </a:solidFill>
                <a:latin typeface="Times New Roman" pitchFamily="18" charset="0"/>
                <a:cs typeface="Times New Roman" pitchFamily="18" charset="0"/>
              </a:rPr>
              <a:t>. А. Митрофанов]. – М. : Белый город, 2012. – 47 с. : ил. – (История России).</a:t>
            </a:r>
            <a:endParaRPr lang="ru-RU" sz="1200" b="1" dirty="0">
              <a:solidFill>
                <a:srgbClr val="002060"/>
              </a:solidFill>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Содержимое 3" descr="23.jpg"/>
          <p:cNvPicPr>
            <a:picLocks noChangeAspect="1"/>
          </p:cNvPicPr>
          <p:nvPr/>
        </p:nvPicPr>
        <p:blipFill>
          <a:blip r:embed="rId2" cstate="email"/>
          <a:srcRect/>
          <a:stretch>
            <a:fillRect/>
          </a:stretch>
        </p:blipFill>
        <p:spPr>
          <a:xfrm>
            <a:off x="2583" y="0"/>
            <a:ext cx="9135755" cy="6858000"/>
          </a:xfrm>
          <a:prstGeom prst="rect">
            <a:avLst/>
          </a:prstGeom>
        </p:spPr>
      </p:pic>
      <p:pic>
        <p:nvPicPr>
          <p:cNvPr id="5" name="Рисунок 4" descr="d451488adbc63fc59e13252040833024.jpg"/>
          <p:cNvPicPr>
            <a:picLocks noChangeAspect="1"/>
          </p:cNvPicPr>
          <p:nvPr/>
        </p:nvPicPr>
        <p:blipFill>
          <a:blip r:embed="rId3" cstate="email">
            <a:clrChange>
              <a:clrFrom>
                <a:srgbClr val="FFFFFF"/>
              </a:clrFrom>
              <a:clrTo>
                <a:srgbClr val="FFFFFF">
                  <a:alpha val="0"/>
                </a:srgbClr>
              </a:clrTo>
            </a:clrChange>
            <a:lum bright="10000"/>
          </a:blip>
          <a:stretch>
            <a:fillRect/>
          </a:stretch>
        </p:blipFill>
        <p:spPr>
          <a:xfrm>
            <a:off x="-500098" y="1"/>
            <a:ext cx="10144196" cy="2214553"/>
          </a:xfrm>
          <a:prstGeom prst="rect">
            <a:avLst/>
          </a:prstGeom>
        </p:spPr>
      </p:pic>
      <p:sp>
        <p:nvSpPr>
          <p:cNvPr id="6" name="TextBox 5"/>
          <p:cNvSpPr txBox="1"/>
          <p:nvPr/>
        </p:nvSpPr>
        <p:spPr>
          <a:xfrm>
            <a:off x="642910" y="357166"/>
            <a:ext cx="7429552" cy="1446550"/>
          </a:xfrm>
          <a:prstGeom prst="rect">
            <a:avLst/>
          </a:prstGeom>
          <a:noFill/>
        </p:spPr>
        <p:txBody>
          <a:bodyPr wrap="square" rtlCol="0">
            <a:spAutoFit/>
          </a:bodyPr>
          <a:lstStyle/>
          <a:p>
            <a:pPr lvl="0" algn="ctr"/>
            <a:r>
              <a:rPr lang="ru-RU" sz="4400" b="1" dirty="0" smtClean="0">
                <a:solidFill>
                  <a:srgbClr val="0070C0"/>
                </a:solidFill>
                <a:effectLst>
                  <a:outerShdw blurRad="38100" dist="38100" dir="2700000" algn="tl">
                    <a:srgbClr val="000000">
                      <a:alpha val="43137"/>
                    </a:srgbClr>
                  </a:outerShdw>
                </a:effectLst>
                <a:latin typeface="a_AlgeriusRough" pitchFamily="82" charset="-52"/>
              </a:rPr>
              <a:t>Российская </a:t>
            </a:r>
          </a:p>
          <a:p>
            <a:pPr lvl="0" algn="ctr"/>
            <a:r>
              <a:rPr lang="ru-RU" sz="4400" b="1" dirty="0" smtClean="0">
                <a:solidFill>
                  <a:srgbClr val="0070C0"/>
                </a:solidFill>
                <a:effectLst>
                  <a:outerShdw blurRad="38100" dist="38100" dir="2700000" algn="tl">
                    <a:srgbClr val="000000">
                      <a:alpha val="43137"/>
                    </a:srgbClr>
                  </a:outerShdw>
                </a:effectLst>
                <a:latin typeface="a_AlgeriusRough" pitchFamily="82" charset="-52"/>
              </a:rPr>
              <a:t>империя</a:t>
            </a:r>
            <a:endParaRPr lang="ru-RU" sz="4800" b="1" dirty="0" smtClean="0">
              <a:solidFill>
                <a:srgbClr val="0070C0"/>
              </a:solidFill>
              <a:effectLst>
                <a:outerShdw blurRad="38100" dist="38100" dir="2700000" algn="tl">
                  <a:srgbClr val="000000">
                    <a:alpha val="43137"/>
                  </a:srgbClr>
                </a:outerShdw>
              </a:effectLst>
              <a:latin typeface="a_AlgeriusRough" pitchFamily="82" charset="-52"/>
            </a:endParaRPr>
          </a:p>
        </p:txBody>
      </p:sp>
      <p:sp>
        <p:nvSpPr>
          <p:cNvPr id="7" name="Прямоугольник 6"/>
          <p:cNvSpPr/>
          <p:nvPr/>
        </p:nvSpPr>
        <p:spPr>
          <a:xfrm>
            <a:off x="357158" y="2143116"/>
            <a:ext cx="8429684" cy="1071570"/>
          </a:xfrm>
          <a:prstGeom prst="rect">
            <a:avLst/>
          </a:prstGeom>
          <a:solidFill>
            <a:schemeClr val="bg1">
              <a:lumMod val="85000"/>
            </a:schemeClr>
          </a:solid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dirty="0" smtClean="0">
                <a:solidFill>
                  <a:srgbClr val="002060"/>
                </a:solidFill>
                <a:latin typeface="Times New Roman" pitchFamily="18" charset="0"/>
                <a:cs typeface="Times New Roman" pitchFamily="18" charset="0"/>
              </a:rPr>
              <a:t>Российская Империя была провозглашена, когда по прошению сенаторов русский царь Пётр I принял титулы Императора Всероссийского и Отца Отечества. Столицей Российской империи с 1721 по 1728 и с 1730 по 1917 год был Санкт-Петербург , а в 1728—1730 годах — Москва. Император Всероссийский, обладал ничем не ограниченной</a:t>
            </a:r>
            <a:r>
              <a:rPr lang="en-US" sz="1600" dirty="0" smtClean="0">
                <a:solidFill>
                  <a:srgbClr val="002060"/>
                </a:solidFill>
                <a:latin typeface="Times New Roman" pitchFamily="18" charset="0"/>
                <a:cs typeface="Times New Roman" pitchFamily="18" charset="0"/>
              </a:rPr>
              <a:t> </a:t>
            </a:r>
            <a:r>
              <a:rPr lang="ru-RU" sz="1600" dirty="0" smtClean="0">
                <a:solidFill>
                  <a:srgbClr val="002060"/>
                </a:solidFill>
                <a:latin typeface="Times New Roman" pitchFamily="18" charset="0"/>
                <a:cs typeface="Times New Roman" pitchFamily="18" charset="0"/>
              </a:rPr>
              <a:t>властью</a:t>
            </a:r>
          </a:p>
        </p:txBody>
      </p:sp>
      <p:sp>
        <p:nvSpPr>
          <p:cNvPr id="8" name="Прямоугольник 7"/>
          <p:cNvSpPr/>
          <p:nvPr/>
        </p:nvSpPr>
        <p:spPr>
          <a:xfrm>
            <a:off x="329264" y="5606156"/>
            <a:ext cx="1785950" cy="680364"/>
          </a:xfrm>
          <a:prstGeom prst="rect">
            <a:avLst/>
          </a:prstGeom>
          <a:solidFill>
            <a:schemeClr val="bg2">
              <a:lumMod val="75000"/>
            </a:schemeClr>
          </a:solid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rgbClr val="0070C0"/>
                </a:solidFill>
                <a:latin typeface="Times New Roman" pitchFamily="18" charset="0"/>
                <a:cs typeface="Times New Roman" pitchFamily="18" charset="0"/>
              </a:rPr>
              <a:t>Императрица Екатерина </a:t>
            </a:r>
            <a:r>
              <a:rPr lang="en-US" sz="1400" b="1" dirty="0" smtClean="0">
                <a:solidFill>
                  <a:srgbClr val="0070C0"/>
                </a:solidFill>
                <a:latin typeface="Times New Roman" pitchFamily="18" charset="0"/>
                <a:cs typeface="Times New Roman" pitchFamily="18" charset="0"/>
              </a:rPr>
              <a:t>I</a:t>
            </a:r>
            <a:endParaRPr lang="ru-RU" sz="1400" b="1" dirty="0" smtClean="0">
              <a:solidFill>
                <a:srgbClr val="0070C0"/>
              </a:solidFill>
              <a:latin typeface="Times New Roman" pitchFamily="18" charset="0"/>
              <a:cs typeface="Times New Roman" pitchFamily="18" charset="0"/>
            </a:endParaRPr>
          </a:p>
          <a:p>
            <a:pPr algn="ctr"/>
            <a:r>
              <a:rPr lang="ru-RU" sz="1400" b="1" dirty="0" smtClean="0">
                <a:solidFill>
                  <a:srgbClr val="0070C0"/>
                </a:solidFill>
                <a:latin typeface="Times New Roman" pitchFamily="18" charset="0"/>
                <a:cs typeface="Times New Roman" pitchFamily="18" charset="0"/>
              </a:rPr>
              <a:t>(1684— 1727 гг.)</a:t>
            </a:r>
            <a:endParaRPr lang="ru-RU" sz="1400" b="1" dirty="0">
              <a:solidFill>
                <a:srgbClr val="0070C0"/>
              </a:solidFill>
              <a:latin typeface="Times New Roman" pitchFamily="18" charset="0"/>
              <a:cs typeface="Times New Roman" pitchFamily="18" charset="0"/>
            </a:endParaRPr>
          </a:p>
        </p:txBody>
      </p:sp>
      <p:sp>
        <p:nvSpPr>
          <p:cNvPr id="9" name="Скругленный прямоугольник 8"/>
          <p:cNvSpPr/>
          <p:nvPr/>
        </p:nvSpPr>
        <p:spPr>
          <a:xfrm>
            <a:off x="2285984" y="3286124"/>
            <a:ext cx="4214842" cy="3371856"/>
          </a:xfrm>
          <a:prstGeom prst="roundRect">
            <a:avLst>
              <a:gd name="adj" fmla="val 11855"/>
            </a:avLst>
          </a:prstGeom>
          <a:solidFill>
            <a:schemeClr val="bg1">
              <a:lumMod val="65000"/>
            </a:schemeClr>
          </a:solid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dirty="0" smtClean="0">
                <a:solidFill>
                  <a:srgbClr val="002060"/>
                </a:solidFill>
                <a:latin typeface="Times New Roman" pitchFamily="18" charset="0"/>
                <a:cs typeface="Times New Roman" pitchFamily="18" charset="0"/>
              </a:rPr>
              <a:t>Русский царь умер, отменив указом прежний порядок престолонаследия, так и не назначив наследника, что принесло множество дворцовых переворотов. </a:t>
            </a:r>
            <a:r>
              <a:rPr lang="ru-RU" sz="1600" b="1" dirty="0" smtClean="0">
                <a:solidFill>
                  <a:srgbClr val="002060"/>
                </a:solidFill>
                <a:latin typeface="Times New Roman" pitchFamily="18" charset="0"/>
                <a:cs typeface="Times New Roman" pitchFamily="18" charset="0"/>
              </a:rPr>
              <a:t>Екатерина </a:t>
            </a:r>
            <a:r>
              <a:rPr lang="en-US" sz="1600" b="1" dirty="0" smtClean="0">
                <a:solidFill>
                  <a:srgbClr val="002060"/>
                </a:solidFill>
                <a:latin typeface="Times New Roman" pitchFamily="18" charset="0"/>
                <a:cs typeface="Times New Roman" pitchFamily="18" charset="0"/>
              </a:rPr>
              <a:t>I</a:t>
            </a:r>
            <a:r>
              <a:rPr lang="ru-RU" sz="1600" b="1" dirty="0" smtClean="0">
                <a:solidFill>
                  <a:srgbClr val="002060"/>
                </a:solidFill>
                <a:latin typeface="Times New Roman" pitchFamily="18" charset="0"/>
                <a:cs typeface="Times New Roman" pitchFamily="18" charset="0"/>
              </a:rPr>
              <a:t>, </a:t>
            </a:r>
            <a:r>
              <a:rPr lang="ru-RU" sz="1600" dirty="0" smtClean="0">
                <a:solidFill>
                  <a:srgbClr val="002060"/>
                </a:solidFill>
                <a:latin typeface="Times New Roman" pitchFamily="18" charset="0"/>
                <a:cs typeface="Times New Roman" pitchFamily="18" charset="0"/>
              </a:rPr>
              <a:t>жена Петра </a:t>
            </a:r>
            <a:r>
              <a:rPr lang="en-US" sz="1600" dirty="0" smtClean="0">
                <a:solidFill>
                  <a:srgbClr val="002060"/>
                </a:solidFill>
                <a:latin typeface="Times New Roman" pitchFamily="18" charset="0"/>
                <a:cs typeface="Times New Roman" pitchFamily="18" charset="0"/>
              </a:rPr>
              <a:t>I</a:t>
            </a:r>
            <a:r>
              <a:rPr lang="ru-RU" sz="1600" dirty="0" smtClean="0">
                <a:solidFill>
                  <a:srgbClr val="002060"/>
                </a:solidFill>
                <a:latin typeface="Times New Roman" pitchFamily="18" charset="0"/>
                <a:cs typeface="Times New Roman" pitchFamily="18" charset="0"/>
              </a:rPr>
              <a:t>, взошла на русский престол в ходе гвардейского мятежа. Фактическую власть Екатерины сосредоточил в своих руках князь и фельдмаршал Меншиков</a:t>
            </a:r>
            <a:r>
              <a:rPr lang="en-US" sz="1600" dirty="0" smtClean="0">
                <a:solidFill>
                  <a:srgbClr val="002060"/>
                </a:solidFill>
                <a:latin typeface="Times New Roman" pitchFamily="18" charset="0"/>
                <a:cs typeface="Times New Roman" pitchFamily="18" charset="0"/>
              </a:rPr>
              <a:t> </a:t>
            </a:r>
            <a:r>
              <a:rPr lang="ru-RU" sz="1600" dirty="0" smtClean="0">
                <a:solidFill>
                  <a:srgbClr val="002060"/>
                </a:solidFill>
                <a:latin typeface="Times New Roman" pitchFamily="18" charset="0"/>
                <a:cs typeface="Times New Roman" pitchFamily="18" charset="0"/>
              </a:rPr>
              <a:t>и </a:t>
            </a:r>
            <a:r>
              <a:rPr lang="ru-RU" sz="1600" b="1" dirty="0" smtClean="0">
                <a:solidFill>
                  <a:srgbClr val="002060"/>
                </a:solidFill>
                <a:latin typeface="Times New Roman" pitchFamily="18" charset="0"/>
                <a:cs typeface="Times New Roman" pitchFamily="18" charset="0"/>
              </a:rPr>
              <a:t>Верховный Тайный Совет</a:t>
            </a:r>
            <a:r>
              <a:rPr lang="ru-RU" sz="1600" dirty="0" smtClean="0">
                <a:solidFill>
                  <a:srgbClr val="002060"/>
                </a:solidFill>
                <a:latin typeface="Times New Roman" pitchFamily="18" charset="0"/>
                <a:cs typeface="Times New Roman" pitchFamily="18" charset="0"/>
              </a:rPr>
              <a:t>, который Екатерина  создала, как  совещательный орган. В период правления Екатерины </a:t>
            </a:r>
            <a:r>
              <a:rPr lang="en-US" sz="1600" dirty="0" smtClean="0">
                <a:solidFill>
                  <a:srgbClr val="002060"/>
                </a:solidFill>
                <a:latin typeface="Times New Roman" pitchFamily="18" charset="0"/>
                <a:cs typeface="Times New Roman" pitchFamily="18" charset="0"/>
              </a:rPr>
              <a:t>I</a:t>
            </a:r>
            <a:r>
              <a:rPr lang="ru-RU" sz="1600" dirty="0" smtClean="0">
                <a:solidFill>
                  <a:srgbClr val="002060"/>
                </a:solidFill>
                <a:latin typeface="Times New Roman" pitchFamily="18" charset="0"/>
                <a:cs typeface="Times New Roman" pitchFamily="18" charset="0"/>
              </a:rPr>
              <a:t> была открыта </a:t>
            </a:r>
            <a:r>
              <a:rPr lang="ru-RU" sz="1600" b="1" dirty="0" smtClean="0">
                <a:solidFill>
                  <a:srgbClr val="002060"/>
                </a:solidFill>
                <a:latin typeface="Times New Roman" pitchFamily="18" charset="0"/>
                <a:cs typeface="Times New Roman" pitchFamily="18" charset="0"/>
              </a:rPr>
              <a:t>Академия наук</a:t>
            </a:r>
            <a:r>
              <a:rPr lang="ru-RU" sz="1600" dirty="0" smtClean="0">
                <a:solidFill>
                  <a:srgbClr val="002060"/>
                </a:solidFill>
                <a:latin typeface="Times New Roman" pitchFamily="18" charset="0"/>
                <a:cs typeface="Times New Roman" pitchFamily="18" charset="0"/>
              </a:rPr>
              <a:t> и организована </a:t>
            </a:r>
            <a:r>
              <a:rPr lang="ru-RU" sz="1600" b="1" dirty="0" smtClean="0">
                <a:solidFill>
                  <a:srgbClr val="002060"/>
                </a:solidFill>
                <a:latin typeface="Times New Roman" pitchFamily="18" charset="0"/>
                <a:cs typeface="Times New Roman" pitchFamily="18" charset="0"/>
              </a:rPr>
              <a:t>экспедиция Беринга</a:t>
            </a:r>
            <a:endParaRPr lang="ru-RU" sz="1600" dirty="0" smtClean="0">
              <a:solidFill>
                <a:srgbClr val="002060"/>
              </a:solidFill>
              <a:latin typeface="Times New Roman" pitchFamily="18" charset="0"/>
              <a:cs typeface="Times New Roman" pitchFamily="18" charset="0"/>
            </a:endParaRPr>
          </a:p>
        </p:txBody>
      </p:sp>
      <p:pic>
        <p:nvPicPr>
          <p:cNvPr id="10" name="Рисунок 9" descr="138986.jpg"/>
          <p:cNvPicPr>
            <a:picLocks noChangeAspect="1"/>
          </p:cNvPicPr>
          <p:nvPr/>
        </p:nvPicPr>
        <p:blipFill>
          <a:blip r:embed="rId4" cstate="email"/>
          <a:srcRect/>
          <a:stretch>
            <a:fillRect/>
          </a:stretch>
        </p:blipFill>
        <p:spPr>
          <a:xfrm>
            <a:off x="6929454" y="3320140"/>
            <a:ext cx="1461952" cy="2286015"/>
          </a:xfrm>
          <a:prstGeom prst="rect">
            <a:avLst/>
          </a:prstGeom>
          <a:ln w="19050">
            <a:solidFill>
              <a:schemeClr val="bg2">
                <a:lumMod val="25000"/>
              </a:schemeClr>
            </a:solidFill>
          </a:ln>
        </p:spPr>
      </p:pic>
      <p:sp>
        <p:nvSpPr>
          <p:cNvPr id="11" name="Прямоугольник 10"/>
          <p:cNvSpPr/>
          <p:nvPr/>
        </p:nvSpPr>
        <p:spPr>
          <a:xfrm>
            <a:off x="6643702" y="5534718"/>
            <a:ext cx="2071702" cy="1071570"/>
          </a:xfrm>
          <a:prstGeom prst="rect">
            <a:avLst/>
          </a:prstGeom>
          <a:solidFill>
            <a:schemeClr val="bg2">
              <a:lumMod val="75000"/>
            </a:schemeClr>
          </a:solid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200" dirty="0" smtClean="0">
                <a:solidFill>
                  <a:srgbClr val="002060"/>
                </a:solidFill>
                <a:latin typeface="Times New Roman" pitchFamily="18" charset="0"/>
                <a:cs typeface="Times New Roman" pitchFamily="18" charset="0"/>
              </a:rPr>
              <a:t>Павленко, Н. И.</a:t>
            </a:r>
          </a:p>
          <a:p>
            <a:r>
              <a:rPr lang="ru-RU" sz="1200" dirty="0" smtClean="0">
                <a:solidFill>
                  <a:srgbClr val="002060"/>
                </a:solidFill>
                <a:latin typeface="Times New Roman" pitchFamily="18" charset="0"/>
                <a:cs typeface="Times New Roman" pitchFamily="18" charset="0"/>
              </a:rPr>
              <a:t>Екатерина </a:t>
            </a:r>
            <a:r>
              <a:rPr lang="en-US" sz="1200" dirty="0" smtClean="0">
                <a:solidFill>
                  <a:srgbClr val="002060"/>
                </a:solidFill>
                <a:latin typeface="Times New Roman" pitchFamily="18" charset="0"/>
                <a:cs typeface="Times New Roman" pitchFamily="18" charset="0"/>
              </a:rPr>
              <a:t>I</a:t>
            </a:r>
            <a:r>
              <a:rPr lang="ru-RU" sz="1200" dirty="0" smtClean="0">
                <a:solidFill>
                  <a:srgbClr val="002060"/>
                </a:solidFill>
                <a:latin typeface="Times New Roman" pitchFamily="18" charset="0"/>
                <a:cs typeface="Times New Roman" pitchFamily="18" charset="0"/>
              </a:rPr>
              <a:t> / Николай Павленко. – Изд. 2-е. – М. : Мол. гвардия, 2009. – 262 с. : ил., фото, </a:t>
            </a:r>
            <a:r>
              <a:rPr lang="ru-RU" sz="1200" dirty="0" err="1" smtClean="0">
                <a:solidFill>
                  <a:srgbClr val="002060"/>
                </a:solidFill>
                <a:latin typeface="Times New Roman" pitchFamily="18" charset="0"/>
                <a:cs typeface="Times New Roman" pitchFamily="18" charset="0"/>
              </a:rPr>
              <a:t>портр</a:t>
            </a:r>
            <a:r>
              <a:rPr lang="ru-RU" sz="1200" dirty="0" smtClean="0">
                <a:solidFill>
                  <a:srgbClr val="002060"/>
                </a:solidFill>
                <a:latin typeface="Times New Roman" pitchFamily="18" charset="0"/>
                <a:cs typeface="Times New Roman" pitchFamily="18" charset="0"/>
              </a:rPr>
              <a:t>. – (Жизнь замечательных людей).</a:t>
            </a:r>
            <a:endParaRPr lang="ru-RU" sz="1200" b="1" dirty="0">
              <a:solidFill>
                <a:srgbClr val="002060"/>
              </a:solidFill>
              <a:latin typeface="Times New Roman" pitchFamily="18" charset="0"/>
              <a:cs typeface="Times New Roman" pitchFamily="18" charset="0"/>
            </a:endParaRPr>
          </a:p>
        </p:txBody>
      </p:sp>
      <p:pic>
        <p:nvPicPr>
          <p:cNvPr id="12" name="Рисунок 11" descr="gastronomicheskie-pristrastiya-anna_ioanna.jpg"/>
          <p:cNvPicPr>
            <a:picLocks noChangeAspect="1"/>
          </p:cNvPicPr>
          <p:nvPr/>
        </p:nvPicPr>
        <p:blipFill>
          <a:blip r:embed="rId5" cstate="email"/>
          <a:stretch>
            <a:fillRect/>
          </a:stretch>
        </p:blipFill>
        <p:spPr>
          <a:xfrm>
            <a:off x="357158" y="3320140"/>
            <a:ext cx="1714511" cy="2307973"/>
          </a:xfrm>
          <a:prstGeom prst="rect">
            <a:avLst/>
          </a:prstGeom>
          <a:ln w="19050">
            <a:solidFill>
              <a:schemeClr val="bg2">
                <a:lumMod val="25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20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img0.jpg"/>
          <p:cNvPicPr>
            <a:picLocks noChangeAspect="1"/>
          </p:cNvPicPr>
          <p:nvPr/>
        </p:nvPicPr>
        <p:blipFill>
          <a:blip r:embed="rId2" cstate="email"/>
          <a:srcRect/>
          <a:stretch>
            <a:fillRect/>
          </a:stretch>
        </p:blipFill>
        <p:spPr>
          <a:xfrm>
            <a:off x="-39635" y="0"/>
            <a:ext cx="9183635" cy="6858000"/>
          </a:xfrm>
          <a:prstGeom prst="rect">
            <a:avLst/>
          </a:prstGeom>
        </p:spPr>
      </p:pic>
      <p:sp>
        <p:nvSpPr>
          <p:cNvPr id="10" name="Прямоугольник 9"/>
          <p:cNvSpPr/>
          <p:nvPr/>
        </p:nvSpPr>
        <p:spPr>
          <a:xfrm>
            <a:off x="857224" y="520512"/>
            <a:ext cx="7715304" cy="7509748"/>
          </a:xfrm>
          <a:prstGeom prst="rect">
            <a:avLst/>
          </a:prstGeom>
        </p:spPr>
        <p:txBody>
          <a:bodyPr wrap="square">
            <a:spAutoFit/>
          </a:bodyPr>
          <a:lstStyle/>
          <a:p>
            <a:r>
              <a:rPr lang="ru-RU" b="1" i="1" dirty="0" smtClean="0">
                <a:solidFill>
                  <a:srgbClr val="002060"/>
                </a:solidFill>
                <a:latin typeface="Times New Roman" pitchFamily="18" charset="0"/>
                <a:cs typeface="Times New Roman" pitchFamily="18" charset="0"/>
              </a:rPr>
              <a:t> </a:t>
            </a:r>
          </a:p>
          <a:p>
            <a:pPr algn="ctr"/>
            <a:r>
              <a:rPr lang="ru-RU" sz="2000" b="1" i="1" dirty="0" smtClean="0">
                <a:solidFill>
                  <a:srgbClr val="002060"/>
                </a:solidFill>
                <a:latin typeface="Times New Roman" pitchFamily="18" charset="0"/>
                <a:cs typeface="Times New Roman" pitchFamily="18" charset="0"/>
              </a:rPr>
              <a:t>Уважаемый читатель!</a:t>
            </a:r>
          </a:p>
          <a:p>
            <a:r>
              <a:rPr lang="ru-RU" sz="1600" b="1" i="1" dirty="0" smtClean="0">
                <a:solidFill>
                  <a:srgbClr val="002060"/>
                </a:solidFill>
                <a:latin typeface="Times New Roman" pitchFamily="18" charset="0"/>
                <a:cs typeface="Times New Roman" pitchFamily="18" charset="0"/>
              </a:rPr>
              <a:t>У любого человека кроме родителей должны быть родная история, родная земля, родной язык, родная культура. Почему же сегодня так важно знать и изучать историю, да потому, что, не зная прошлого, невозможно осмыслить и понять настоящее, заглянуть в будущее.Только через историю можно постичь духовный мир предков, понять его язык и культуру. Не зная истории, человечество ходило бы по замкнутому кругу, повторяя ошибки предков. История является ориентиром жизни в будущее.</a:t>
            </a:r>
          </a:p>
          <a:p>
            <a:pPr algn="ctr"/>
            <a:r>
              <a:rPr lang="ru-RU" sz="1600" b="1" i="1" dirty="0" smtClean="0">
                <a:solidFill>
                  <a:srgbClr val="002060"/>
                </a:solidFill>
                <a:latin typeface="Times New Roman" pitchFamily="18" charset="0"/>
                <a:cs typeface="Times New Roman" pitchFamily="18" charset="0"/>
              </a:rPr>
              <a:t>Интеллект-центр Центральной городской библиотеки им. Л.Н. Толстого предлагает вашему вниманию виртуальную выставку </a:t>
            </a:r>
          </a:p>
          <a:p>
            <a:pPr algn="ctr"/>
            <a:r>
              <a:rPr lang="ru-RU" sz="2400" b="1" dirty="0" smtClean="0">
                <a:solidFill>
                  <a:srgbClr val="0070C0"/>
                </a:solidFill>
                <a:latin typeface="a_AlgeriusRough" pitchFamily="82" charset="-52"/>
              </a:rPr>
              <a:t>«На перекрестках российской истории»</a:t>
            </a:r>
            <a:r>
              <a:rPr lang="ru-RU" sz="2400" b="1" i="1" dirty="0" smtClean="0">
                <a:solidFill>
                  <a:srgbClr val="002060"/>
                </a:solidFill>
                <a:latin typeface="Times New Roman" pitchFamily="18" charset="0"/>
                <a:cs typeface="Times New Roman" pitchFamily="18" charset="0"/>
              </a:rPr>
              <a:t>,</a:t>
            </a:r>
            <a:endParaRPr lang="ru-RU" b="1" i="1" dirty="0" smtClean="0">
              <a:solidFill>
                <a:srgbClr val="002060"/>
              </a:solidFill>
              <a:latin typeface="Times New Roman" pitchFamily="18" charset="0"/>
              <a:cs typeface="Times New Roman" pitchFamily="18" charset="0"/>
            </a:endParaRPr>
          </a:p>
          <a:p>
            <a:pPr algn="ctr"/>
            <a:r>
              <a:rPr lang="ru-RU" b="1" i="1" dirty="0" smtClean="0">
                <a:solidFill>
                  <a:srgbClr val="002060"/>
                </a:solidFill>
                <a:latin typeface="Times New Roman" pitchFamily="18" charset="0"/>
                <a:cs typeface="Times New Roman" pitchFamily="18" charset="0"/>
              </a:rPr>
              <a:t> </a:t>
            </a:r>
            <a:r>
              <a:rPr lang="ru-RU" sz="1600" b="1" i="1" dirty="0" smtClean="0">
                <a:solidFill>
                  <a:srgbClr val="002060"/>
                </a:solidFill>
                <a:latin typeface="Times New Roman" pitchFamily="18" charset="0"/>
                <a:cs typeface="Times New Roman" pitchFamily="18" charset="0"/>
              </a:rPr>
              <a:t>которая состоит из разделов: </a:t>
            </a:r>
          </a:p>
          <a:p>
            <a:r>
              <a:rPr lang="ru-RU" sz="1600" b="1" i="1" dirty="0" smtClean="0">
                <a:solidFill>
                  <a:srgbClr val="0070C0"/>
                </a:solidFill>
                <a:latin typeface="Times New Roman" pitchFamily="18" charset="0"/>
                <a:cs typeface="Times New Roman" pitchFamily="18" charset="0"/>
              </a:rPr>
              <a:t>1. </a:t>
            </a:r>
            <a:r>
              <a:rPr lang="ru-RU" sz="1600" b="1" i="1" dirty="0" smtClean="0">
                <a:solidFill>
                  <a:srgbClr val="0070C0"/>
                </a:solidFill>
                <a:latin typeface="Times New Roman" pitchFamily="18" charset="0"/>
                <a:cs typeface="Times New Roman" pitchFamily="18" charset="0"/>
                <a:hlinkClick r:id="rId3" action="ppaction://hlinksldjump"/>
              </a:rPr>
              <a:t>Древнерусское государство</a:t>
            </a:r>
            <a:r>
              <a:rPr lang="ru-RU" sz="1600" b="1" i="1" dirty="0" smtClean="0">
                <a:solidFill>
                  <a:srgbClr val="0070C0"/>
                </a:solidFill>
                <a:latin typeface="Times New Roman" pitchFamily="18" charset="0"/>
                <a:cs typeface="Times New Roman" pitchFamily="18" charset="0"/>
              </a:rPr>
              <a:t>;</a:t>
            </a:r>
          </a:p>
          <a:p>
            <a:r>
              <a:rPr lang="ru-RU" sz="1600" b="1" i="1" dirty="0" smtClean="0">
                <a:solidFill>
                  <a:srgbClr val="0070C0"/>
                </a:solidFill>
                <a:latin typeface="Times New Roman" pitchFamily="18" charset="0"/>
                <a:cs typeface="Times New Roman" pitchFamily="18" charset="0"/>
              </a:rPr>
              <a:t>2. </a:t>
            </a:r>
            <a:r>
              <a:rPr lang="ru-RU" sz="1600" b="1" i="1" dirty="0" smtClean="0">
                <a:solidFill>
                  <a:srgbClr val="0070C0"/>
                </a:solidFill>
                <a:latin typeface="Times New Roman" pitchFamily="18" charset="0"/>
                <a:cs typeface="Times New Roman" pitchFamily="18" charset="0"/>
                <a:hlinkClick r:id="rId4" action="ppaction://hlinksldjump"/>
              </a:rPr>
              <a:t>Русские земли в период раздробленности</a:t>
            </a:r>
            <a:r>
              <a:rPr lang="ru-RU" sz="1600" b="1" i="1" dirty="0" smtClean="0">
                <a:solidFill>
                  <a:srgbClr val="0070C0"/>
                </a:solidFill>
                <a:latin typeface="Times New Roman" pitchFamily="18" charset="0"/>
                <a:cs typeface="Times New Roman" pitchFamily="18" charset="0"/>
              </a:rPr>
              <a:t>;</a:t>
            </a:r>
          </a:p>
          <a:p>
            <a:r>
              <a:rPr lang="ru-RU" sz="1600" b="1" i="1" dirty="0" smtClean="0">
                <a:solidFill>
                  <a:srgbClr val="0070C0"/>
                </a:solidFill>
                <a:latin typeface="Times New Roman" pitchFamily="18" charset="0"/>
                <a:cs typeface="Times New Roman" pitchFamily="18" charset="0"/>
              </a:rPr>
              <a:t>3. </a:t>
            </a:r>
            <a:r>
              <a:rPr lang="ru-RU" sz="1600" b="1" i="1" dirty="0" smtClean="0">
                <a:solidFill>
                  <a:srgbClr val="0070C0"/>
                </a:solidFill>
                <a:latin typeface="Times New Roman" pitchFamily="18" charset="0"/>
                <a:cs typeface="Times New Roman" pitchFamily="18" charset="0"/>
                <a:hlinkClick r:id="rId5" action="ppaction://hlinksldjump"/>
              </a:rPr>
              <a:t>Золотая орда</a:t>
            </a:r>
            <a:r>
              <a:rPr lang="ru-RU" sz="1600" b="1" i="1" dirty="0" smtClean="0">
                <a:solidFill>
                  <a:srgbClr val="0070C0"/>
                </a:solidFill>
                <a:latin typeface="Times New Roman" pitchFamily="18" charset="0"/>
                <a:cs typeface="Times New Roman" pitchFamily="18" charset="0"/>
              </a:rPr>
              <a:t>;</a:t>
            </a:r>
          </a:p>
          <a:p>
            <a:r>
              <a:rPr lang="ru-RU" sz="1600" b="1" i="1" dirty="0" smtClean="0">
                <a:solidFill>
                  <a:srgbClr val="0070C0"/>
                </a:solidFill>
                <a:latin typeface="Times New Roman" pitchFamily="18" charset="0"/>
                <a:cs typeface="Times New Roman" pitchFamily="18" charset="0"/>
              </a:rPr>
              <a:t>4. </a:t>
            </a:r>
            <a:r>
              <a:rPr lang="ru-RU" sz="1600" b="1" i="1" dirty="0" smtClean="0">
                <a:solidFill>
                  <a:srgbClr val="0070C0"/>
                </a:solidFill>
                <a:latin typeface="Times New Roman" pitchFamily="18" charset="0"/>
                <a:cs typeface="Times New Roman" pitchFamily="18" charset="0"/>
                <a:hlinkClick r:id="rId6" action="ppaction://hlinksldjump"/>
              </a:rPr>
              <a:t>Российское царство</a:t>
            </a:r>
            <a:r>
              <a:rPr lang="ru-RU" sz="1600" b="1" i="1" dirty="0" smtClean="0">
                <a:solidFill>
                  <a:srgbClr val="0070C0"/>
                </a:solidFill>
                <a:latin typeface="Times New Roman" pitchFamily="18" charset="0"/>
                <a:cs typeface="Times New Roman" pitchFamily="18" charset="0"/>
              </a:rPr>
              <a:t>;</a:t>
            </a:r>
          </a:p>
          <a:p>
            <a:r>
              <a:rPr lang="ru-RU" sz="1600" b="1" i="1" dirty="0" smtClean="0">
                <a:solidFill>
                  <a:srgbClr val="0070C0"/>
                </a:solidFill>
                <a:latin typeface="Times New Roman" pitchFamily="18" charset="0"/>
                <a:cs typeface="Times New Roman" pitchFamily="18" charset="0"/>
              </a:rPr>
              <a:t>5. </a:t>
            </a:r>
            <a:r>
              <a:rPr lang="ru-RU" sz="1600" b="1" i="1" dirty="0" smtClean="0">
                <a:solidFill>
                  <a:srgbClr val="0070C0"/>
                </a:solidFill>
                <a:latin typeface="Times New Roman" pitchFamily="18" charset="0"/>
                <a:cs typeface="Times New Roman" pitchFamily="18" charset="0"/>
                <a:hlinkClick r:id="rId7" action="ppaction://hlinksldjump"/>
              </a:rPr>
              <a:t>Российская империя</a:t>
            </a:r>
            <a:r>
              <a:rPr lang="ru-RU" sz="1600" b="1" i="1" dirty="0" smtClean="0">
                <a:solidFill>
                  <a:srgbClr val="0070C0"/>
                </a:solidFill>
                <a:latin typeface="Times New Roman" pitchFamily="18" charset="0"/>
                <a:cs typeface="Times New Roman" pitchFamily="18" charset="0"/>
              </a:rPr>
              <a:t>;</a:t>
            </a:r>
          </a:p>
          <a:p>
            <a:r>
              <a:rPr lang="ru-RU" sz="1600" b="1" i="1" dirty="0" smtClean="0">
                <a:solidFill>
                  <a:srgbClr val="0070C0"/>
                </a:solidFill>
                <a:latin typeface="Times New Roman" pitchFamily="18" charset="0"/>
                <a:cs typeface="Times New Roman" pitchFamily="18" charset="0"/>
              </a:rPr>
              <a:t>6. </a:t>
            </a:r>
            <a:r>
              <a:rPr lang="ru-RU" sz="1600" b="1" i="1" dirty="0" smtClean="0">
                <a:solidFill>
                  <a:srgbClr val="0070C0"/>
                </a:solidFill>
                <a:latin typeface="Times New Roman" pitchFamily="18" charset="0"/>
                <a:cs typeface="Times New Roman" pitchFamily="18" charset="0"/>
                <a:hlinkClick r:id="rId8" action="ppaction://hlinksldjump"/>
              </a:rPr>
              <a:t>Русская революция и гражданская война</a:t>
            </a:r>
            <a:r>
              <a:rPr lang="ru-RU" sz="1600" b="1" i="1" dirty="0" smtClean="0">
                <a:solidFill>
                  <a:srgbClr val="0070C0"/>
                </a:solidFill>
                <a:latin typeface="Times New Roman" pitchFamily="18" charset="0"/>
                <a:cs typeface="Times New Roman" pitchFamily="18" charset="0"/>
              </a:rPr>
              <a:t>;</a:t>
            </a:r>
          </a:p>
          <a:p>
            <a:r>
              <a:rPr lang="ru-RU" sz="1600" b="1" i="1" dirty="0" smtClean="0">
                <a:solidFill>
                  <a:srgbClr val="0070C0"/>
                </a:solidFill>
                <a:latin typeface="Times New Roman" pitchFamily="18" charset="0"/>
                <a:cs typeface="Times New Roman" pitchFamily="18" charset="0"/>
              </a:rPr>
              <a:t>7. </a:t>
            </a:r>
            <a:r>
              <a:rPr lang="ru-RU" sz="1600" b="1" i="1" dirty="0" smtClean="0">
                <a:solidFill>
                  <a:srgbClr val="0070C0"/>
                </a:solidFill>
                <a:latin typeface="Times New Roman" pitchFamily="18" charset="0"/>
                <a:cs typeface="Times New Roman" pitchFamily="18" charset="0"/>
                <a:hlinkClick r:id="rId9" action="ppaction://hlinksldjump"/>
              </a:rPr>
              <a:t>Советский период</a:t>
            </a:r>
            <a:r>
              <a:rPr lang="ru-RU" sz="1600" b="1" i="1" dirty="0" smtClean="0">
                <a:solidFill>
                  <a:srgbClr val="0070C0"/>
                </a:solidFill>
                <a:latin typeface="Times New Roman" pitchFamily="18" charset="0"/>
                <a:cs typeface="Times New Roman" pitchFamily="18" charset="0"/>
              </a:rPr>
              <a:t>;</a:t>
            </a:r>
          </a:p>
          <a:p>
            <a:r>
              <a:rPr lang="ru-RU" sz="1600" b="1" i="1" dirty="0" smtClean="0">
                <a:solidFill>
                  <a:srgbClr val="0070C0"/>
                </a:solidFill>
                <a:latin typeface="Times New Roman" pitchFamily="18" charset="0"/>
                <a:cs typeface="Times New Roman" pitchFamily="18" charset="0"/>
              </a:rPr>
              <a:t>8. </a:t>
            </a:r>
            <a:r>
              <a:rPr lang="ru-RU" sz="1600" b="1" i="1" dirty="0" smtClean="0">
                <a:solidFill>
                  <a:srgbClr val="0070C0"/>
                </a:solidFill>
                <a:latin typeface="Times New Roman" pitchFamily="18" charset="0"/>
                <a:cs typeface="Times New Roman" pitchFamily="18" charset="0"/>
                <a:hlinkClick r:id="rId10" action="ppaction://hlinksldjump"/>
              </a:rPr>
              <a:t>Российская Федерация</a:t>
            </a:r>
            <a:endParaRPr lang="ru-RU" sz="1600" b="1" i="1" dirty="0" smtClean="0">
              <a:solidFill>
                <a:srgbClr val="0070C0"/>
              </a:solidFill>
              <a:latin typeface="Times New Roman" pitchFamily="18" charset="0"/>
              <a:cs typeface="Times New Roman" pitchFamily="18" charset="0"/>
            </a:endParaRPr>
          </a:p>
          <a:p>
            <a:pPr algn="ctr"/>
            <a:endParaRPr lang="ru-RU" sz="1600" b="1" i="1" dirty="0" smtClean="0">
              <a:solidFill>
                <a:srgbClr val="002060"/>
              </a:solidFill>
              <a:latin typeface="Times New Roman" pitchFamily="18" charset="0"/>
              <a:cs typeface="Times New Roman" pitchFamily="18" charset="0"/>
            </a:endParaRPr>
          </a:p>
          <a:p>
            <a:pPr algn="ctr"/>
            <a:endParaRPr lang="ru-RU" sz="1600" b="1" i="1" dirty="0" smtClean="0">
              <a:solidFill>
                <a:srgbClr val="002060"/>
              </a:solidFill>
              <a:latin typeface="Times New Roman" pitchFamily="18" charset="0"/>
              <a:cs typeface="Times New Roman" pitchFamily="18" charset="0"/>
            </a:endParaRPr>
          </a:p>
          <a:p>
            <a:pPr algn="ctr"/>
            <a:endParaRPr lang="ru-RU" sz="1600" b="1" i="1" dirty="0" smtClean="0">
              <a:solidFill>
                <a:srgbClr val="002060"/>
              </a:solidFill>
              <a:latin typeface="Times New Roman" pitchFamily="18" charset="0"/>
              <a:cs typeface="Times New Roman" pitchFamily="18" charset="0"/>
            </a:endParaRPr>
          </a:p>
          <a:p>
            <a:pPr algn="ctr"/>
            <a:endParaRPr lang="ru-RU" sz="1600" b="1" i="1" dirty="0" smtClean="0">
              <a:solidFill>
                <a:srgbClr val="002060"/>
              </a:solidFill>
              <a:latin typeface="Times New Roman" pitchFamily="18" charset="0"/>
              <a:cs typeface="Times New Roman" pitchFamily="18" charset="0"/>
            </a:endParaRPr>
          </a:p>
          <a:p>
            <a:pPr algn="ctr"/>
            <a:endParaRPr lang="ru-RU" sz="1600" b="1" i="1" dirty="0" smtClean="0">
              <a:solidFill>
                <a:srgbClr val="002060"/>
              </a:solidFill>
              <a:latin typeface="Times New Roman" pitchFamily="18" charset="0"/>
              <a:cs typeface="Times New Roman" pitchFamily="18" charset="0"/>
            </a:endParaRPr>
          </a:p>
          <a:p>
            <a:pPr algn="ctr"/>
            <a:endParaRPr lang="ru-RU" sz="1600" b="1" i="1" dirty="0" smtClean="0">
              <a:solidFill>
                <a:srgbClr val="002060"/>
              </a:solidFill>
              <a:latin typeface="Times New Roman" pitchFamily="18" charset="0"/>
              <a:cs typeface="Times New Roman" pitchFamily="18" charset="0"/>
            </a:endParaRPr>
          </a:p>
          <a:p>
            <a:pPr algn="ctr"/>
            <a:endParaRPr lang="ru-RU" sz="1600" b="1" i="1" dirty="0" smtClean="0">
              <a:solidFill>
                <a:srgbClr val="002060"/>
              </a:solidFill>
              <a:latin typeface="Times New Roman" pitchFamily="18" charset="0"/>
              <a:cs typeface="Times New Roman" pitchFamily="18" charset="0"/>
            </a:endParaRPr>
          </a:p>
          <a:p>
            <a:pPr algn="ctr"/>
            <a:endParaRPr lang="ru-RU" b="1" i="1" dirty="0" smtClean="0">
              <a:solidFill>
                <a:srgbClr val="002060"/>
              </a:solidFill>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Содержимое 3" descr="23.jpg"/>
          <p:cNvPicPr>
            <a:picLocks noGrp="1" noChangeAspect="1"/>
          </p:cNvPicPr>
          <p:nvPr>
            <p:ph idx="1"/>
          </p:nvPr>
        </p:nvPicPr>
        <p:blipFill>
          <a:blip r:embed="rId2" cstate="email"/>
          <a:srcRect/>
          <a:stretch>
            <a:fillRect/>
          </a:stretch>
        </p:blipFill>
        <p:spPr>
          <a:xfrm>
            <a:off x="2583" y="0"/>
            <a:ext cx="9135755" cy="6858000"/>
          </a:xfrm>
        </p:spPr>
      </p:pic>
      <p:sp>
        <p:nvSpPr>
          <p:cNvPr id="7" name="Прямоугольник 6"/>
          <p:cNvSpPr/>
          <p:nvPr/>
        </p:nvSpPr>
        <p:spPr>
          <a:xfrm>
            <a:off x="357158" y="4572008"/>
            <a:ext cx="1928826" cy="641584"/>
          </a:xfrm>
          <a:prstGeom prst="rect">
            <a:avLst/>
          </a:prstGeom>
          <a:solidFill>
            <a:schemeClr val="bg2">
              <a:lumMod val="75000"/>
            </a:schemeClr>
          </a:solid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rgbClr val="0070C0"/>
                </a:solidFill>
                <a:latin typeface="Times New Roman" pitchFamily="18" charset="0"/>
                <a:cs typeface="Times New Roman" pitchFamily="18" charset="0"/>
              </a:rPr>
              <a:t>Императрица Анна Иоанновна </a:t>
            </a:r>
          </a:p>
          <a:p>
            <a:pPr algn="ctr"/>
            <a:r>
              <a:rPr lang="ru-RU" sz="1400" b="1" dirty="0" smtClean="0">
                <a:solidFill>
                  <a:srgbClr val="0070C0"/>
                </a:solidFill>
                <a:latin typeface="Times New Roman" pitchFamily="18" charset="0"/>
                <a:cs typeface="Times New Roman" pitchFamily="18" charset="0"/>
              </a:rPr>
              <a:t>(1693— 1740 гг.)</a:t>
            </a:r>
            <a:endParaRPr lang="ru-RU" sz="1400" b="1" dirty="0">
              <a:solidFill>
                <a:srgbClr val="0070C0"/>
              </a:solidFill>
              <a:latin typeface="Times New Roman" pitchFamily="18" charset="0"/>
              <a:cs typeface="Times New Roman" pitchFamily="18" charset="0"/>
            </a:endParaRPr>
          </a:p>
        </p:txBody>
      </p:sp>
      <p:sp>
        <p:nvSpPr>
          <p:cNvPr id="8" name="Скругленный прямоугольник 7"/>
          <p:cNvSpPr/>
          <p:nvPr/>
        </p:nvSpPr>
        <p:spPr>
          <a:xfrm>
            <a:off x="2571736" y="2214554"/>
            <a:ext cx="4429156" cy="4143404"/>
          </a:xfrm>
          <a:prstGeom prst="roundRect">
            <a:avLst>
              <a:gd name="adj" fmla="val 11855"/>
            </a:avLst>
          </a:prstGeom>
          <a:solidFill>
            <a:schemeClr val="bg1">
              <a:lumMod val="65000"/>
            </a:schemeClr>
          </a:solid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b="1" dirty="0" smtClean="0">
                <a:solidFill>
                  <a:srgbClr val="002060"/>
                </a:solidFill>
                <a:latin typeface="Times New Roman" pitchFamily="18" charset="0"/>
                <a:cs typeface="Times New Roman" pitchFamily="18" charset="0"/>
              </a:rPr>
              <a:t>Анна Иоанновна </a:t>
            </a:r>
            <a:r>
              <a:rPr lang="ru-RU" sz="1600" dirty="0" smtClean="0">
                <a:solidFill>
                  <a:srgbClr val="002060"/>
                </a:solidFill>
                <a:latin typeface="Times New Roman" pitchFamily="18" charset="0"/>
                <a:cs typeface="Times New Roman" pitchFamily="18" charset="0"/>
              </a:rPr>
              <a:t>начала свое правление с ликвидации Тайного Верховного Совета и замены его </a:t>
            </a:r>
            <a:r>
              <a:rPr lang="ru-RU" sz="1600" b="1" dirty="0" smtClean="0">
                <a:solidFill>
                  <a:srgbClr val="002060"/>
                </a:solidFill>
                <a:latin typeface="Times New Roman" pitchFamily="18" charset="0"/>
                <a:cs typeface="Times New Roman" pitchFamily="18" charset="0"/>
              </a:rPr>
              <a:t>Кабинетом министров.</a:t>
            </a:r>
            <a:r>
              <a:rPr lang="ru-RU" sz="1600" dirty="0" smtClean="0">
                <a:solidFill>
                  <a:srgbClr val="002060"/>
                </a:solidFill>
                <a:latin typeface="Times New Roman" pitchFamily="18" charset="0"/>
                <a:cs typeface="Times New Roman" pitchFamily="18" charset="0"/>
              </a:rPr>
              <a:t> Управлением Анна занималась мало, доверив правление советникам, многие их которых были немцами.  </a:t>
            </a:r>
            <a:r>
              <a:rPr lang="ru-RU" sz="1600" i="1" dirty="0" smtClean="0">
                <a:solidFill>
                  <a:srgbClr val="002060"/>
                </a:solidFill>
                <a:latin typeface="Times New Roman" pitchFamily="18" charset="0"/>
                <a:cs typeface="Times New Roman" pitchFamily="18" charset="0"/>
              </a:rPr>
              <a:t>«Немцы посыпались в Россию, точно сор из дырявого мешка, облепили двор, обсели престол, забирались на все доходные места в управлении»  - В. О. Ключевский. </a:t>
            </a:r>
            <a:r>
              <a:rPr lang="ru-RU" sz="1600" dirty="0" smtClean="0">
                <a:solidFill>
                  <a:srgbClr val="002060"/>
                </a:solidFill>
                <a:latin typeface="Times New Roman" pitchFamily="18" charset="0"/>
                <a:cs typeface="Times New Roman" pitchFamily="18" charset="0"/>
              </a:rPr>
              <a:t>Наиболее влиятельной фигурой  являлся Бирон. Эпоху Анны часто именуют «бироновщиной». Россия в период царствовании Анны смогла укрепить свои позиции на мировой арене, значительно улучшилось почтовое сообщение между городами, в провинциях была создана полиция</a:t>
            </a:r>
          </a:p>
        </p:txBody>
      </p:sp>
      <p:pic>
        <p:nvPicPr>
          <p:cNvPr id="9" name="Рисунок 8" descr="orig.jpg"/>
          <p:cNvPicPr>
            <a:picLocks noChangeAspect="1"/>
          </p:cNvPicPr>
          <p:nvPr/>
        </p:nvPicPr>
        <p:blipFill>
          <a:blip r:embed="rId3" cstate="email"/>
          <a:srcRect/>
          <a:stretch>
            <a:fillRect/>
          </a:stretch>
        </p:blipFill>
        <p:spPr>
          <a:xfrm>
            <a:off x="357158" y="2214554"/>
            <a:ext cx="1928826" cy="2381250"/>
          </a:xfrm>
          <a:prstGeom prst="rect">
            <a:avLst/>
          </a:prstGeom>
          <a:ln w="19050">
            <a:solidFill>
              <a:schemeClr val="bg2">
                <a:lumMod val="25000"/>
              </a:schemeClr>
            </a:solidFill>
          </a:ln>
        </p:spPr>
      </p:pic>
      <p:pic>
        <p:nvPicPr>
          <p:cNvPr id="12" name="Рисунок 11" descr="d451488adbc63fc59e13252040833024.jpg"/>
          <p:cNvPicPr>
            <a:picLocks noChangeAspect="1"/>
          </p:cNvPicPr>
          <p:nvPr/>
        </p:nvPicPr>
        <p:blipFill>
          <a:blip r:embed="rId4" cstate="email">
            <a:clrChange>
              <a:clrFrom>
                <a:srgbClr val="FFFFFF"/>
              </a:clrFrom>
              <a:clrTo>
                <a:srgbClr val="FFFFFF">
                  <a:alpha val="0"/>
                </a:srgbClr>
              </a:clrTo>
            </a:clrChange>
            <a:lum bright="10000"/>
          </a:blip>
          <a:stretch>
            <a:fillRect/>
          </a:stretch>
        </p:blipFill>
        <p:spPr>
          <a:xfrm>
            <a:off x="-500098" y="1"/>
            <a:ext cx="10144196" cy="2214553"/>
          </a:xfrm>
          <a:prstGeom prst="rect">
            <a:avLst/>
          </a:prstGeom>
        </p:spPr>
      </p:pic>
      <p:sp>
        <p:nvSpPr>
          <p:cNvPr id="13" name="TextBox 12"/>
          <p:cNvSpPr txBox="1"/>
          <p:nvPr/>
        </p:nvSpPr>
        <p:spPr>
          <a:xfrm>
            <a:off x="642910" y="357166"/>
            <a:ext cx="7429552" cy="1446550"/>
          </a:xfrm>
          <a:prstGeom prst="rect">
            <a:avLst/>
          </a:prstGeom>
          <a:noFill/>
        </p:spPr>
        <p:txBody>
          <a:bodyPr wrap="square" rtlCol="0">
            <a:spAutoFit/>
          </a:bodyPr>
          <a:lstStyle/>
          <a:p>
            <a:pPr lvl="0" algn="ctr"/>
            <a:r>
              <a:rPr lang="ru-RU" sz="4400" b="1" dirty="0" smtClean="0">
                <a:solidFill>
                  <a:srgbClr val="0070C0"/>
                </a:solidFill>
                <a:effectLst>
                  <a:outerShdw blurRad="38100" dist="38100" dir="2700000" algn="tl">
                    <a:srgbClr val="000000">
                      <a:alpha val="43137"/>
                    </a:srgbClr>
                  </a:outerShdw>
                </a:effectLst>
                <a:latin typeface="a_AlgeriusRough" pitchFamily="82" charset="-52"/>
              </a:rPr>
              <a:t>Российская </a:t>
            </a:r>
          </a:p>
          <a:p>
            <a:pPr lvl="0" algn="ctr"/>
            <a:r>
              <a:rPr lang="ru-RU" sz="4400" b="1" dirty="0" smtClean="0">
                <a:solidFill>
                  <a:srgbClr val="0070C0"/>
                </a:solidFill>
                <a:effectLst>
                  <a:outerShdw blurRad="38100" dist="38100" dir="2700000" algn="tl">
                    <a:srgbClr val="000000">
                      <a:alpha val="43137"/>
                    </a:srgbClr>
                  </a:outerShdw>
                </a:effectLst>
                <a:latin typeface="a_AlgeriusRough" pitchFamily="82" charset="-52"/>
              </a:rPr>
              <a:t>империя</a:t>
            </a:r>
            <a:endParaRPr lang="ru-RU" sz="4800" b="1" dirty="0" smtClean="0">
              <a:solidFill>
                <a:srgbClr val="0070C0"/>
              </a:solidFill>
              <a:effectLst>
                <a:outerShdw blurRad="38100" dist="38100" dir="2700000" algn="tl">
                  <a:srgbClr val="000000">
                    <a:alpha val="43137"/>
                  </a:srgbClr>
                </a:outerShdw>
              </a:effectLst>
              <a:latin typeface="a_AlgeriusRough" pitchFamily="82" charset="-52"/>
            </a:endParaRPr>
          </a:p>
        </p:txBody>
      </p:sp>
      <p:pic>
        <p:nvPicPr>
          <p:cNvPr id="10" name="Рисунок 9" descr="1890494722.jpg"/>
          <p:cNvPicPr>
            <a:picLocks noChangeAspect="1"/>
          </p:cNvPicPr>
          <p:nvPr/>
        </p:nvPicPr>
        <p:blipFill>
          <a:blip r:embed="rId5" cstate="email"/>
          <a:stretch>
            <a:fillRect/>
          </a:stretch>
        </p:blipFill>
        <p:spPr>
          <a:xfrm>
            <a:off x="7143768" y="2214554"/>
            <a:ext cx="1549084" cy="2428877"/>
          </a:xfrm>
          <a:prstGeom prst="rect">
            <a:avLst/>
          </a:prstGeom>
          <a:ln w="19050">
            <a:solidFill>
              <a:schemeClr val="bg2">
                <a:lumMod val="25000"/>
              </a:schemeClr>
            </a:solidFill>
          </a:ln>
        </p:spPr>
      </p:pic>
      <p:sp>
        <p:nvSpPr>
          <p:cNvPr id="14" name="Прямоугольник 13"/>
          <p:cNvSpPr/>
          <p:nvPr/>
        </p:nvSpPr>
        <p:spPr>
          <a:xfrm>
            <a:off x="7143768" y="4643446"/>
            <a:ext cx="1571636" cy="1214446"/>
          </a:xfrm>
          <a:prstGeom prst="rect">
            <a:avLst/>
          </a:prstGeom>
          <a:solidFill>
            <a:schemeClr val="bg2">
              <a:lumMod val="75000"/>
            </a:schemeClr>
          </a:solid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200" dirty="0" smtClean="0">
                <a:solidFill>
                  <a:srgbClr val="002060"/>
                </a:solidFill>
                <a:latin typeface="Times New Roman" pitchFamily="18" charset="0"/>
                <a:cs typeface="Times New Roman" pitchFamily="18" charset="0"/>
              </a:rPr>
              <a:t>Лажечников, И. И.</a:t>
            </a:r>
          </a:p>
          <a:p>
            <a:r>
              <a:rPr lang="ru-RU" sz="1200" dirty="0" smtClean="0">
                <a:solidFill>
                  <a:srgbClr val="002060"/>
                </a:solidFill>
                <a:latin typeface="Times New Roman" pitchFamily="18" charset="0"/>
                <a:cs typeface="Times New Roman" pitchFamily="18" charset="0"/>
              </a:rPr>
              <a:t>Ледяной дом : [роман] / Иван Лажечников. – М. : Сов. Россия, 1977. – 320 с.</a:t>
            </a:r>
            <a:endParaRPr lang="ru-RU" sz="1200" dirty="0">
              <a:solidFill>
                <a:srgbClr val="002060"/>
              </a:solidFill>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Содержимое 3" descr="23.jpg"/>
          <p:cNvPicPr>
            <a:picLocks noGrp="1" noChangeAspect="1"/>
          </p:cNvPicPr>
          <p:nvPr>
            <p:ph idx="1"/>
          </p:nvPr>
        </p:nvPicPr>
        <p:blipFill>
          <a:blip r:embed="rId3" cstate="email"/>
          <a:srcRect/>
          <a:stretch>
            <a:fillRect/>
          </a:stretch>
        </p:blipFill>
        <p:spPr>
          <a:xfrm>
            <a:off x="2583" y="0"/>
            <a:ext cx="9135755" cy="6858000"/>
          </a:xfrm>
        </p:spPr>
      </p:pic>
      <p:pic>
        <p:nvPicPr>
          <p:cNvPr id="7" name="Рисунок 6" descr="110393136_1.jpg"/>
          <p:cNvPicPr>
            <a:picLocks noChangeAspect="1"/>
          </p:cNvPicPr>
          <p:nvPr/>
        </p:nvPicPr>
        <p:blipFill>
          <a:blip r:embed="rId4" cstate="email"/>
          <a:stretch>
            <a:fillRect/>
          </a:stretch>
        </p:blipFill>
        <p:spPr>
          <a:xfrm>
            <a:off x="428596" y="2251976"/>
            <a:ext cx="1785950" cy="2379778"/>
          </a:xfrm>
          <a:prstGeom prst="rect">
            <a:avLst/>
          </a:prstGeom>
          <a:ln w="19050">
            <a:solidFill>
              <a:schemeClr val="bg2">
                <a:lumMod val="25000"/>
              </a:schemeClr>
            </a:solidFill>
          </a:ln>
        </p:spPr>
      </p:pic>
      <p:sp>
        <p:nvSpPr>
          <p:cNvPr id="8" name="Прямоугольник 7"/>
          <p:cNvSpPr/>
          <p:nvPr/>
        </p:nvSpPr>
        <p:spPr>
          <a:xfrm>
            <a:off x="357158" y="4609430"/>
            <a:ext cx="1928826" cy="714380"/>
          </a:xfrm>
          <a:prstGeom prst="rect">
            <a:avLst/>
          </a:prstGeom>
          <a:solidFill>
            <a:schemeClr val="bg2">
              <a:lumMod val="75000"/>
            </a:schemeClr>
          </a:solid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rgbClr val="0070C0"/>
                </a:solidFill>
                <a:latin typeface="Times New Roman" pitchFamily="18" charset="0"/>
                <a:cs typeface="Times New Roman" pitchFamily="18" charset="0"/>
              </a:rPr>
              <a:t>Императрица Елизавета </a:t>
            </a:r>
            <a:r>
              <a:rPr lang="en-US" sz="1400" b="1" dirty="0" smtClean="0">
                <a:solidFill>
                  <a:srgbClr val="0070C0"/>
                </a:solidFill>
                <a:latin typeface="Times New Roman" pitchFamily="18" charset="0"/>
                <a:cs typeface="Times New Roman" pitchFamily="18" charset="0"/>
              </a:rPr>
              <a:t>I</a:t>
            </a:r>
            <a:endParaRPr lang="ru-RU" sz="1400" b="1" dirty="0" smtClean="0">
              <a:solidFill>
                <a:srgbClr val="0070C0"/>
              </a:solidFill>
              <a:latin typeface="Times New Roman" pitchFamily="18" charset="0"/>
              <a:cs typeface="Times New Roman" pitchFamily="18" charset="0"/>
            </a:endParaRPr>
          </a:p>
          <a:p>
            <a:pPr algn="ctr"/>
            <a:r>
              <a:rPr lang="ru-RU" sz="1400" b="1" dirty="0" smtClean="0">
                <a:solidFill>
                  <a:srgbClr val="0070C0"/>
                </a:solidFill>
                <a:latin typeface="Times New Roman" pitchFamily="18" charset="0"/>
                <a:cs typeface="Times New Roman" pitchFamily="18" charset="0"/>
              </a:rPr>
              <a:t>(17</a:t>
            </a:r>
            <a:r>
              <a:rPr lang="en-US" sz="1400" b="1" dirty="0" smtClean="0">
                <a:solidFill>
                  <a:srgbClr val="0070C0"/>
                </a:solidFill>
                <a:latin typeface="Times New Roman" pitchFamily="18" charset="0"/>
                <a:cs typeface="Times New Roman" pitchFamily="18" charset="0"/>
              </a:rPr>
              <a:t>09</a:t>
            </a:r>
            <a:r>
              <a:rPr lang="ru-RU" sz="1400" b="1" dirty="0" smtClean="0">
                <a:solidFill>
                  <a:srgbClr val="0070C0"/>
                </a:solidFill>
                <a:latin typeface="Times New Roman" pitchFamily="18" charset="0"/>
                <a:cs typeface="Times New Roman" pitchFamily="18" charset="0"/>
              </a:rPr>
              <a:t>— 17</a:t>
            </a:r>
            <a:r>
              <a:rPr lang="en-US" sz="1400" b="1" dirty="0" smtClean="0">
                <a:solidFill>
                  <a:srgbClr val="0070C0"/>
                </a:solidFill>
                <a:latin typeface="Times New Roman" pitchFamily="18" charset="0"/>
                <a:cs typeface="Times New Roman" pitchFamily="18" charset="0"/>
              </a:rPr>
              <a:t>61</a:t>
            </a:r>
            <a:r>
              <a:rPr lang="ru-RU" sz="1400" b="1" dirty="0" smtClean="0">
                <a:solidFill>
                  <a:srgbClr val="0070C0"/>
                </a:solidFill>
                <a:latin typeface="Times New Roman" pitchFamily="18" charset="0"/>
                <a:cs typeface="Times New Roman" pitchFamily="18" charset="0"/>
              </a:rPr>
              <a:t> гг.)</a:t>
            </a:r>
            <a:endParaRPr lang="ru-RU" sz="1400" b="1" dirty="0">
              <a:solidFill>
                <a:srgbClr val="0070C0"/>
              </a:solidFill>
              <a:latin typeface="Times New Roman" pitchFamily="18" charset="0"/>
              <a:cs typeface="Times New Roman" pitchFamily="18" charset="0"/>
            </a:endParaRPr>
          </a:p>
        </p:txBody>
      </p:sp>
      <p:sp>
        <p:nvSpPr>
          <p:cNvPr id="9" name="Скругленный прямоугольник 8"/>
          <p:cNvSpPr/>
          <p:nvPr/>
        </p:nvSpPr>
        <p:spPr>
          <a:xfrm>
            <a:off x="2313878" y="2214554"/>
            <a:ext cx="4714908" cy="3214710"/>
          </a:xfrm>
          <a:prstGeom prst="roundRect">
            <a:avLst>
              <a:gd name="adj" fmla="val 11855"/>
            </a:avLst>
          </a:prstGeom>
          <a:solidFill>
            <a:schemeClr val="bg1">
              <a:lumMod val="65000"/>
            </a:schemeClr>
          </a:solid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b="1" dirty="0" smtClean="0">
                <a:solidFill>
                  <a:srgbClr val="002060"/>
                </a:solidFill>
                <a:latin typeface="Times New Roman" pitchFamily="18" charset="0"/>
                <a:cs typeface="Times New Roman" pitchFamily="18" charset="0"/>
              </a:rPr>
              <a:t>Елизавета </a:t>
            </a:r>
            <a:r>
              <a:rPr lang="en-US" sz="1600" b="1" dirty="0" smtClean="0">
                <a:solidFill>
                  <a:srgbClr val="002060"/>
                </a:solidFill>
                <a:latin typeface="Times New Roman" pitchFamily="18" charset="0"/>
                <a:cs typeface="Times New Roman" pitchFamily="18" charset="0"/>
              </a:rPr>
              <a:t>I</a:t>
            </a:r>
            <a:r>
              <a:rPr lang="ru-RU" sz="1600" b="1" dirty="0" smtClean="0">
                <a:solidFill>
                  <a:srgbClr val="002060"/>
                </a:solidFill>
                <a:latin typeface="Times New Roman" pitchFamily="18" charset="0"/>
                <a:cs typeface="Times New Roman" pitchFamily="18" charset="0"/>
              </a:rPr>
              <a:t>, </a:t>
            </a:r>
            <a:r>
              <a:rPr lang="ru-RU" sz="1600" dirty="0" smtClean="0">
                <a:solidFill>
                  <a:srgbClr val="002060"/>
                </a:solidFill>
                <a:latin typeface="Times New Roman" pitchFamily="18" charset="0"/>
                <a:cs typeface="Times New Roman" pitchFamily="18" charset="0"/>
              </a:rPr>
              <a:t>дочь Петра </a:t>
            </a:r>
            <a:r>
              <a:rPr lang="en-US" sz="1600" dirty="0" smtClean="0">
                <a:solidFill>
                  <a:srgbClr val="002060"/>
                </a:solidFill>
                <a:latin typeface="Times New Roman" pitchFamily="18" charset="0"/>
                <a:cs typeface="Times New Roman" pitchFamily="18" charset="0"/>
              </a:rPr>
              <a:t>I</a:t>
            </a:r>
            <a:r>
              <a:rPr lang="ru-RU" sz="1600" dirty="0" smtClean="0">
                <a:solidFill>
                  <a:srgbClr val="002060"/>
                </a:solidFill>
                <a:latin typeface="Times New Roman" pitchFamily="18" charset="0"/>
                <a:cs typeface="Times New Roman" pitchFamily="18" charset="0"/>
              </a:rPr>
              <a:t>, совместно со своими сторонниками решается на дворцовый переворот и вступает на престол. Желая восстановить состояние страны, первым, что сделала царица Елизавета  -  </a:t>
            </a:r>
            <a:r>
              <a:rPr lang="ru-RU" sz="1600" b="1" dirty="0" smtClean="0">
                <a:solidFill>
                  <a:srgbClr val="002060"/>
                </a:solidFill>
                <a:latin typeface="Times New Roman" pitchFamily="18" charset="0"/>
                <a:cs typeface="Times New Roman" pitchFamily="18" charset="0"/>
              </a:rPr>
              <a:t>отменила смертную казнь</a:t>
            </a:r>
            <a:r>
              <a:rPr lang="ru-RU" sz="1600" dirty="0" smtClean="0">
                <a:solidFill>
                  <a:srgbClr val="002060"/>
                </a:solidFill>
                <a:latin typeface="Times New Roman" pitchFamily="18" charset="0"/>
                <a:cs typeface="Times New Roman" pitchFamily="18" charset="0"/>
              </a:rPr>
              <a:t>, появляется высший государственный орган - </a:t>
            </a:r>
            <a:r>
              <a:rPr lang="ru-RU" sz="1600" b="1" dirty="0" smtClean="0">
                <a:solidFill>
                  <a:srgbClr val="002060"/>
                </a:solidFill>
                <a:latin typeface="Times New Roman" pitchFamily="18" charset="0"/>
                <a:cs typeface="Times New Roman" pitchFamily="18" charset="0"/>
              </a:rPr>
              <a:t>сенат</a:t>
            </a:r>
            <a:r>
              <a:rPr lang="ru-RU" sz="1600" dirty="0" smtClean="0">
                <a:solidFill>
                  <a:srgbClr val="002060"/>
                </a:solidFill>
                <a:latin typeface="Times New Roman" pitchFamily="18" charset="0"/>
                <a:cs typeface="Times New Roman" pitchFamily="18" charset="0"/>
              </a:rPr>
              <a:t>. При Елизавете </a:t>
            </a:r>
            <a:r>
              <a:rPr lang="en-US" sz="1600" dirty="0" smtClean="0">
                <a:solidFill>
                  <a:srgbClr val="002060"/>
                </a:solidFill>
                <a:latin typeface="Times New Roman" pitchFamily="18" charset="0"/>
                <a:cs typeface="Times New Roman" pitchFamily="18" charset="0"/>
              </a:rPr>
              <a:t>I</a:t>
            </a:r>
            <a:r>
              <a:rPr lang="ru-RU" sz="1600" dirty="0" smtClean="0">
                <a:solidFill>
                  <a:srgbClr val="002060"/>
                </a:solidFill>
                <a:latin typeface="Times New Roman" pitchFamily="18" charset="0"/>
                <a:cs typeface="Times New Roman" pitchFamily="18" charset="0"/>
              </a:rPr>
              <a:t> снизился налог на подушную подать. Начался культурный и научный рост государства,  появился Московский университет, Академия наук, Академия художеств, множество гимназий, и первый публичный театр. Были реорганизованы военно-учебные заведения</a:t>
            </a:r>
          </a:p>
        </p:txBody>
      </p:sp>
      <p:pic>
        <p:nvPicPr>
          <p:cNvPr id="12" name="Рисунок 11" descr="d451488adbc63fc59e13252040833024.jpg"/>
          <p:cNvPicPr>
            <a:picLocks noChangeAspect="1"/>
          </p:cNvPicPr>
          <p:nvPr/>
        </p:nvPicPr>
        <p:blipFill>
          <a:blip r:embed="rId5" cstate="email">
            <a:clrChange>
              <a:clrFrom>
                <a:srgbClr val="FFFFFF"/>
              </a:clrFrom>
              <a:clrTo>
                <a:srgbClr val="FFFFFF">
                  <a:alpha val="0"/>
                </a:srgbClr>
              </a:clrTo>
            </a:clrChange>
            <a:lum bright="10000"/>
          </a:blip>
          <a:stretch>
            <a:fillRect/>
          </a:stretch>
        </p:blipFill>
        <p:spPr>
          <a:xfrm>
            <a:off x="-500098" y="1"/>
            <a:ext cx="10144196" cy="2214553"/>
          </a:xfrm>
          <a:prstGeom prst="rect">
            <a:avLst/>
          </a:prstGeom>
        </p:spPr>
      </p:pic>
      <p:sp>
        <p:nvSpPr>
          <p:cNvPr id="13" name="TextBox 12"/>
          <p:cNvSpPr txBox="1"/>
          <p:nvPr/>
        </p:nvSpPr>
        <p:spPr>
          <a:xfrm>
            <a:off x="642910" y="357166"/>
            <a:ext cx="7429552" cy="1446550"/>
          </a:xfrm>
          <a:prstGeom prst="rect">
            <a:avLst/>
          </a:prstGeom>
          <a:noFill/>
        </p:spPr>
        <p:txBody>
          <a:bodyPr wrap="square" rtlCol="0">
            <a:spAutoFit/>
          </a:bodyPr>
          <a:lstStyle/>
          <a:p>
            <a:pPr lvl="0" algn="ctr"/>
            <a:r>
              <a:rPr lang="ru-RU" sz="4400" b="1" dirty="0" smtClean="0">
                <a:solidFill>
                  <a:srgbClr val="0070C0"/>
                </a:solidFill>
                <a:effectLst>
                  <a:outerShdw blurRad="38100" dist="38100" dir="2700000" algn="tl">
                    <a:srgbClr val="000000">
                      <a:alpha val="43137"/>
                    </a:srgbClr>
                  </a:outerShdw>
                </a:effectLst>
                <a:latin typeface="a_AlgeriusRough" pitchFamily="82" charset="-52"/>
              </a:rPr>
              <a:t>Российская </a:t>
            </a:r>
          </a:p>
          <a:p>
            <a:pPr lvl="0" algn="ctr"/>
            <a:r>
              <a:rPr lang="ru-RU" sz="4400" b="1" dirty="0" smtClean="0">
                <a:solidFill>
                  <a:srgbClr val="0070C0"/>
                </a:solidFill>
                <a:effectLst>
                  <a:outerShdw blurRad="38100" dist="38100" dir="2700000" algn="tl">
                    <a:srgbClr val="000000">
                      <a:alpha val="43137"/>
                    </a:srgbClr>
                  </a:outerShdw>
                </a:effectLst>
                <a:latin typeface="a_AlgeriusRough" pitchFamily="82" charset="-52"/>
              </a:rPr>
              <a:t>империя</a:t>
            </a:r>
            <a:endParaRPr lang="ru-RU" sz="4800" b="1" dirty="0" smtClean="0">
              <a:solidFill>
                <a:srgbClr val="0070C0"/>
              </a:solidFill>
              <a:effectLst>
                <a:outerShdw blurRad="38100" dist="38100" dir="2700000" algn="tl">
                  <a:srgbClr val="000000">
                    <a:alpha val="43137"/>
                  </a:srgbClr>
                </a:outerShdw>
              </a:effectLst>
              <a:latin typeface="a_AlgeriusRough" pitchFamily="82" charset="-52"/>
            </a:endParaRPr>
          </a:p>
        </p:txBody>
      </p:sp>
      <p:pic>
        <p:nvPicPr>
          <p:cNvPr id="10" name="Рисунок 9" descr="5656.jpg"/>
          <p:cNvPicPr>
            <a:picLocks noChangeAspect="1"/>
          </p:cNvPicPr>
          <p:nvPr/>
        </p:nvPicPr>
        <p:blipFill>
          <a:blip r:embed="rId6" cstate="email"/>
          <a:stretch>
            <a:fillRect/>
          </a:stretch>
        </p:blipFill>
        <p:spPr>
          <a:xfrm>
            <a:off x="7232214" y="2214554"/>
            <a:ext cx="1534502" cy="2370686"/>
          </a:xfrm>
          <a:prstGeom prst="rect">
            <a:avLst/>
          </a:prstGeom>
          <a:ln w="19050">
            <a:solidFill>
              <a:schemeClr val="bg2">
                <a:lumMod val="25000"/>
              </a:schemeClr>
            </a:solidFill>
          </a:ln>
        </p:spPr>
      </p:pic>
      <p:sp>
        <p:nvSpPr>
          <p:cNvPr id="14" name="Прямоугольник 13"/>
          <p:cNvSpPr/>
          <p:nvPr/>
        </p:nvSpPr>
        <p:spPr>
          <a:xfrm>
            <a:off x="7078452" y="4593780"/>
            <a:ext cx="1857388" cy="1357322"/>
          </a:xfrm>
          <a:prstGeom prst="rect">
            <a:avLst/>
          </a:prstGeom>
          <a:solidFill>
            <a:schemeClr val="bg2">
              <a:lumMod val="75000"/>
            </a:schemeClr>
          </a:solid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200" dirty="0" err="1" smtClean="0">
                <a:solidFill>
                  <a:srgbClr val="002060"/>
                </a:solidFill>
                <a:latin typeface="Times New Roman" pitchFamily="18" charset="0"/>
                <a:cs typeface="Times New Roman" pitchFamily="18" charset="0"/>
              </a:rPr>
              <a:t>Эриксон</a:t>
            </a:r>
            <a:r>
              <a:rPr lang="ru-RU" sz="1200" dirty="0" smtClean="0">
                <a:solidFill>
                  <a:srgbClr val="002060"/>
                </a:solidFill>
                <a:latin typeface="Times New Roman" pitchFamily="18" charset="0"/>
                <a:cs typeface="Times New Roman" pitchFamily="18" charset="0"/>
              </a:rPr>
              <a:t>, К.</a:t>
            </a:r>
          </a:p>
          <a:p>
            <a:r>
              <a:rPr lang="ru-RU" sz="1200" dirty="0" smtClean="0">
                <a:solidFill>
                  <a:srgbClr val="002060"/>
                </a:solidFill>
                <a:latin typeface="Times New Roman" pitchFamily="18" charset="0"/>
                <a:cs typeface="Times New Roman" pitchFamily="18" charset="0"/>
              </a:rPr>
              <a:t>Елизавета </a:t>
            </a:r>
            <a:r>
              <a:rPr lang="en-US" sz="1200" dirty="0" smtClean="0">
                <a:solidFill>
                  <a:srgbClr val="002060"/>
                </a:solidFill>
                <a:latin typeface="Times New Roman" pitchFamily="18" charset="0"/>
                <a:cs typeface="Times New Roman" pitchFamily="18" charset="0"/>
              </a:rPr>
              <a:t>I</a:t>
            </a:r>
            <a:r>
              <a:rPr lang="ru-RU" sz="1200" dirty="0" smtClean="0">
                <a:solidFill>
                  <a:srgbClr val="002060"/>
                </a:solidFill>
                <a:latin typeface="Times New Roman" pitchFamily="18" charset="0"/>
                <a:cs typeface="Times New Roman" pitchFamily="18" charset="0"/>
              </a:rPr>
              <a:t> / </a:t>
            </a:r>
            <a:r>
              <a:rPr lang="ru-RU" sz="1200" dirty="0" err="1" smtClean="0">
                <a:solidFill>
                  <a:srgbClr val="002060"/>
                </a:solidFill>
                <a:latin typeface="Times New Roman" pitchFamily="18" charset="0"/>
                <a:cs typeface="Times New Roman" pitchFamily="18" charset="0"/>
              </a:rPr>
              <a:t>Каролли</a:t>
            </a:r>
            <a:r>
              <a:rPr lang="ru-RU" sz="1200" dirty="0" smtClean="0">
                <a:solidFill>
                  <a:srgbClr val="002060"/>
                </a:solidFill>
                <a:latin typeface="Times New Roman" pitchFamily="18" charset="0"/>
                <a:cs typeface="Times New Roman" pitchFamily="18" charset="0"/>
              </a:rPr>
              <a:t> </a:t>
            </a:r>
            <a:r>
              <a:rPr lang="ru-RU" sz="1200" dirty="0" err="1" smtClean="0">
                <a:solidFill>
                  <a:srgbClr val="002060"/>
                </a:solidFill>
                <a:latin typeface="Times New Roman" pitchFamily="18" charset="0"/>
                <a:cs typeface="Times New Roman" pitchFamily="18" charset="0"/>
              </a:rPr>
              <a:t>Эриксон</a:t>
            </a:r>
            <a:r>
              <a:rPr lang="ru-RU" sz="1200" dirty="0" smtClean="0">
                <a:solidFill>
                  <a:srgbClr val="002060"/>
                </a:solidFill>
                <a:latin typeface="Times New Roman" pitchFamily="18" charset="0"/>
                <a:cs typeface="Times New Roman" pitchFamily="18" charset="0"/>
              </a:rPr>
              <a:t> ; [пер. Н. А. Анастасьева]. – М. : АСТ, 2008. – 510 с. : ил., </a:t>
            </a:r>
            <a:r>
              <a:rPr lang="ru-RU" sz="1200" dirty="0" err="1" smtClean="0">
                <a:solidFill>
                  <a:srgbClr val="002060"/>
                </a:solidFill>
                <a:latin typeface="Times New Roman" pitchFamily="18" charset="0"/>
                <a:cs typeface="Times New Roman" pitchFamily="18" charset="0"/>
              </a:rPr>
              <a:t>портр</a:t>
            </a:r>
            <a:r>
              <a:rPr lang="ru-RU" sz="1200" dirty="0" smtClean="0">
                <a:solidFill>
                  <a:srgbClr val="002060"/>
                </a:solidFill>
                <a:latin typeface="Times New Roman" pitchFamily="18" charset="0"/>
                <a:cs typeface="Times New Roman" pitchFamily="18" charset="0"/>
              </a:rPr>
              <a:t>. – (Историческая библиотека). </a:t>
            </a:r>
            <a:endParaRPr lang="ru-RU" sz="1200" dirty="0"/>
          </a:p>
        </p:txBody>
      </p:sp>
    </p:spTree>
  </p:cSld>
  <p:clrMapOvr>
    <a:masterClrMapping/>
  </p:clrMapOvr>
  <p:transition>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Содержимое 3" descr="23.jpg"/>
          <p:cNvPicPr>
            <a:picLocks noGrp="1" noChangeAspect="1"/>
          </p:cNvPicPr>
          <p:nvPr>
            <p:ph idx="1"/>
          </p:nvPr>
        </p:nvPicPr>
        <p:blipFill>
          <a:blip r:embed="rId2" cstate="email"/>
          <a:srcRect/>
          <a:stretch>
            <a:fillRect/>
          </a:stretch>
        </p:blipFill>
        <p:spPr>
          <a:xfrm>
            <a:off x="2583" y="0"/>
            <a:ext cx="9135755" cy="6858000"/>
          </a:xfrm>
        </p:spPr>
      </p:pic>
      <p:sp>
        <p:nvSpPr>
          <p:cNvPr id="7" name="Прямоугольник 6"/>
          <p:cNvSpPr/>
          <p:nvPr/>
        </p:nvSpPr>
        <p:spPr>
          <a:xfrm>
            <a:off x="318378" y="4618268"/>
            <a:ext cx="1857388" cy="642942"/>
          </a:xfrm>
          <a:prstGeom prst="rect">
            <a:avLst/>
          </a:prstGeom>
          <a:solidFill>
            <a:schemeClr val="bg2">
              <a:lumMod val="75000"/>
            </a:schemeClr>
          </a:solid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rgbClr val="0070C0"/>
                </a:solidFill>
                <a:latin typeface="Times New Roman" pitchFamily="18" charset="0"/>
                <a:cs typeface="Times New Roman" pitchFamily="18" charset="0"/>
              </a:rPr>
              <a:t>Императрица Екатерина </a:t>
            </a:r>
            <a:r>
              <a:rPr lang="en-US" sz="1400" b="1" dirty="0" smtClean="0">
                <a:solidFill>
                  <a:srgbClr val="0070C0"/>
                </a:solidFill>
                <a:latin typeface="Times New Roman" pitchFamily="18" charset="0"/>
                <a:cs typeface="Times New Roman" pitchFamily="18" charset="0"/>
              </a:rPr>
              <a:t>II</a:t>
            </a:r>
            <a:endParaRPr lang="ru-RU" sz="1400" b="1" dirty="0" smtClean="0">
              <a:solidFill>
                <a:srgbClr val="0070C0"/>
              </a:solidFill>
              <a:latin typeface="Times New Roman" pitchFamily="18" charset="0"/>
              <a:cs typeface="Times New Roman" pitchFamily="18" charset="0"/>
            </a:endParaRPr>
          </a:p>
          <a:p>
            <a:pPr algn="ctr"/>
            <a:r>
              <a:rPr lang="ru-RU" sz="1400" b="1" dirty="0" smtClean="0">
                <a:solidFill>
                  <a:srgbClr val="0070C0"/>
                </a:solidFill>
                <a:latin typeface="Times New Roman" pitchFamily="18" charset="0"/>
                <a:cs typeface="Times New Roman" pitchFamily="18" charset="0"/>
              </a:rPr>
              <a:t>(172</a:t>
            </a:r>
            <a:r>
              <a:rPr lang="en-US" sz="1400" b="1" dirty="0" smtClean="0">
                <a:solidFill>
                  <a:srgbClr val="0070C0"/>
                </a:solidFill>
                <a:latin typeface="Times New Roman" pitchFamily="18" charset="0"/>
                <a:cs typeface="Times New Roman" pitchFamily="18" charset="0"/>
              </a:rPr>
              <a:t>9</a:t>
            </a:r>
            <a:r>
              <a:rPr lang="ru-RU" sz="1400" b="1" dirty="0" smtClean="0">
                <a:solidFill>
                  <a:srgbClr val="0070C0"/>
                </a:solidFill>
                <a:latin typeface="Times New Roman" pitchFamily="18" charset="0"/>
                <a:cs typeface="Times New Roman" pitchFamily="18" charset="0"/>
              </a:rPr>
              <a:t>— 1796 гг.)</a:t>
            </a:r>
            <a:endParaRPr lang="ru-RU" sz="1400" b="1" dirty="0">
              <a:solidFill>
                <a:srgbClr val="0070C0"/>
              </a:solidFill>
              <a:latin typeface="Times New Roman" pitchFamily="18" charset="0"/>
              <a:cs typeface="Times New Roman" pitchFamily="18" charset="0"/>
            </a:endParaRPr>
          </a:p>
        </p:txBody>
      </p:sp>
      <p:sp>
        <p:nvSpPr>
          <p:cNvPr id="8" name="Скругленный прямоугольник 7"/>
          <p:cNvSpPr/>
          <p:nvPr/>
        </p:nvSpPr>
        <p:spPr>
          <a:xfrm>
            <a:off x="2285984" y="2214554"/>
            <a:ext cx="4857784" cy="3929090"/>
          </a:xfrm>
          <a:prstGeom prst="roundRect">
            <a:avLst>
              <a:gd name="adj" fmla="val 11855"/>
            </a:avLst>
          </a:prstGeom>
          <a:solidFill>
            <a:schemeClr val="bg1">
              <a:lumMod val="65000"/>
            </a:schemeClr>
          </a:solid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dirty="0" smtClean="0"/>
              <a:t> </a:t>
            </a:r>
            <a:r>
              <a:rPr lang="ru-RU" sz="1600" b="1" dirty="0" smtClean="0">
                <a:solidFill>
                  <a:srgbClr val="002060"/>
                </a:solidFill>
                <a:latin typeface="Times New Roman" pitchFamily="18" charset="0"/>
                <a:cs typeface="Times New Roman" pitchFamily="18" charset="0"/>
              </a:rPr>
              <a:t>Екатерина </a:t>
            </a:r>
            <a:r>
              <a:rPr lang="en-US" sz="1600" b="1" dirty="0" smtClean="0">
                <a:solidFill>
                  <a:srgbClr val="002060"/>
                </a:solidFill>
                <a:latin typeface="Times New Roman" pitchFamily="18" charset="0"/>
                <a:cs typeface="Times New Roman" pitchFamily="18" charset="0"/>
              </a:rPr>
              <a:t>II</a:t>
            </a:r>
            <a:r>
              <a:rPr lang="ru-RU" sz="1600" b="1" dirty="0" smtClean="0">
                <a:solidFill>
                  <a:srgbClr val="002060"/>
                </a:solidFill>
                <a:latin typeface="Times New Roman" pitchFamily="18" charset="0"/>
                <a:cs typeface="Times New Roman" pitchFamily="18" charset="0"/>
              </a:rPr>
              <a:t> </a:t>
            </a:r>
            <a:r>
              <a:rPr lang="ru-RU" sz="1600" dirty="0" smtClean="0">
                <a:solidFill>
                  <a:srgbClr val="002060"/>
                </a:solidFill>
                <a:latin typeface="Times New Roman" pitchFamily="18" charset="0"/>
                <a:cs typeface="Times New Roman" pitchFamily="18" charset="0"/>
              </a:rPr>
              <a:t>пришла к власти в ходе дворцового переворота, свергнувшего с престола её мужа Петра III. Политика Екатерины была привержена идеям Просвещения. В период ее правления произошло усиление бюрократического аппарата,  унифицирована система управления, укреплено самодержавие. Избежать внутриполитических проблем не удалось, крупнейшей из них, стала </a:t>
            </a:r>
            <a:r>
              <a:rPr lang="ru-RU" sz="1600" b="1" dirty="0" smtClean="0">
                <a:solidFill>
                  <a:srgbClr val="002060"/>
                </a:solidFill>
                <a:latin typeface="Times New Roman" pitchFamily="18" charset="0"/>
                <a:cs typeface="Times New Roman" pitchFamily="18" charset="0"/>
              </a:rPr>
              <a:t>крестьянская война </a:t>
            </a:r>
            <a:r>
              <a:rPr lang="ru-RU" sz="1600" dirty="0" smtClean="0">
                <a:solidFill>
                  <a:srgbClr val="002060"/>
                </a:solidFill>
                <a:latin typeface="Times New Roman" pitchFamily="18" charset="0"/>
                <a:cs typeface="Times New Roman" pitchFamily="18" charset="0"/>
              </a:rPr>
              <a:t>под предводительством </a:t>
            </a:r>
            <a:r>
              <a:rPr lang="ru-RU" sz="1600" b="1" dirty="0" smtClean="0">
                <a:solidFill>
                  <a:srgbClr val="002060"/>
                </a:solidFill>
                <a:latin typeface="Times New Roman" pitchFamily="18" charset="0"/>
                <a:cs typeface="Times New Roman" pitchFamily="18" charset="0"/>
              </a:rPr>
              <a:t>Емельяна Пугачева. </a:t>
            </a:r>
            <a:r>
              <a:rPr lang="ru-RU" sz="1600" dirty="0" smtClean="0">
                <a:solidFill>
                  <a:srgbClr val="002060"/>
                </a:solidFill>
                <a:latin typeface="Times New Roman" pitchFamily="18" charset="0"/>
                <a:cs typeface="Times New Roman" pitchFamily="18" charset="0"/>
              </a:rPr>
              <a:t>Итог - либеральные реформы и усиление консерватизма. В эпоху Екатерины созданы Эрмитаж и Публичная библиотека, Смольный институт и педагогические училища. При ее правлении</a:t>
            </a:r>
            <a:r>
              <a:rPr lang="ru-RU" sz="1600" dirty="0" smtClean="0">
                <a:latin typeface="Times New Roman" pitchFamily="18" charset="0"/>
                <a:cs typeface="Times New Roman" pitchFamily="18" charset="0"/>
              </a:rPr>
              <a:t> </a:t>
            </a:r>
            <a:r>
              <a:rPr lang="ru-RU" sz="1600" dirty="0" smtClean="0">
                <a:solidFill>
                  <a:srgbClr val="002060"/>
                </a:solidFill>
                <a:latin typeface="Times New Roman" pitchFamily="18" charset="0"/>
                <a:cs typeface="Times New Roman" pitchFamily="18" charset="0"/>
              </a:rPr>
              <a:t>России стала одной из ведущих держав в мире</a:t>
            </a:r>
          </a:p>
        </p:txBody>
      </p:sp>
      <p:pic>
        <p:nvPicPr>
          <p:cNvPr id="9" name="Рисунок 8" descr="katarzyna02.jpg"/>
          <p:cNvPicPr>
            <a:picLocks noChangeAspect="1"/>
          </p:cNvPicPr>
          <p:nvPr/>
        </p:nvPicPr>
        <p:blipFill>
          <a:blip r:embed="rId3" cstate="email"/>
          <a:srcRect/>
          <a:stretch>
            <a:fillRect/>
          </a:stretch>
        </p:blipFill>
        <p:spPr>
          <a:xfrm>
            <a:off x="357158" y="2260814"/>
            <a:ext cx="1793459" cy="2357455"/>
          </a:xfrm>
          <a:prstGeom prst="rect">
            <a:avLst/>
          </a:prstGeom>
          <a:ln w="19050">
            <a:solidFill>
              <a:schemeClr val="bg2">
                <a:lumMod val="25000"/>
              </a:schemeClr>
            </a:solidFill>
          </a:ln>
        </p:spPr>
      </p:pic>
      <p:pic>
        <p:nvPicPr>
          <p:cNvPr id="10" name="Рисунок 9" descr="2574120.jpg"/>
          <p:cNvPicPr>
            <a:picLocks noChangeAspect="1"/>
          </p:cNvPicPr>
          <p:nvPr/>
        </p:nvPicPr>
        <p:blipFill>
          <a:blip r:embed="rId4" cstate="email"/>
          <a:stretch>
            <a:fillRect/>
          </a:stretch>
        </p:blipFill>
        <p:spPr>
          <a:xfrm>
            <a:off x="7253986" y="2256050"/>
            <a:ext cx="1561494" cy="2514005"/>
          </a:xfrm>
          <a:prstGeom prst="rect">
            <a:avLst/>
          </a:prstGeom>
          <a:ln w="19050">
            <a:solidFill>
              <a:schemeClr val="bg2">
                <a:lumMod val="25000"/>
              </a:schemeClr>
            </a:solidFill>
          </a:ln>
        </p:spPr>
      </p:pic>
      <p:sp>
        <p:nvSpPr>
          <p:cNvPr id="11" name="Прямоугольник 10"/>
          <p:cNvSpPr/>
          <p:nvPr/>
        </p:nvSpPr>
        <p:spPr>
          <a:xfrm>
            <a:off x="7232214" y="4756380"/>
            <a:ext cx="1571636" cy="1214446"/>
          </a:xfrm>
          <a:prstGeom prst="rect">
            <a:avLst/>
          </a:prstGeom>
          <a:solidFill>
            <a:schemeClr val="bg2">
              <a:lumMod val="75000"/>
            </a:schemeClr>
          </a:solid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200" dirty="0" smtClean="0">
                <a:solidFill>
                  <a:srgbClr val="002060"/>
                </a:solidFill>
                <a:latin typeface="Times New Roman" pitchFamily="18" charset="0"/>
                <a:cs typeface="Times New Roman" pitchFamily="18" charset="0"/>
              </a:rPr>
              <a:t>Бушков, А.</a:t>
            </a:r>
          </a:p>
          <a:p>
            <a:r>
              <a:rPr lang="ru-RU" sz="1200" dirty="0" smtClean="0">
                <a:solidFill>
                  <a:srgbClr val="002060"/>
                </a:solidFill>
                <a:latin typeface="Times New Roman" pitchFamily="18" charset="0"/>
                <a:cs typeface="Times New Roman" pitchFamily="18" charset="0"/>
              </a:rPr>
              <a:t>Екатерина </a:t>
            </a:r>
            <a:r>
              <a:rPr lang="en-US" sz="1200" dirty="0" smtClean="0">
                <a:solidFill>
                  <a:srgbClr val="002060"/>
                </a:solidFill>
                <a:latin typeface="Times New Roman" pitchFamily="18" charset="0"/>
                <a:cs typeface="Times New Roman" pitchFamily="18" charset="0"/>
              </a:rPr>
              <a:t>II</a:t>
            </a:r>
            <a:r>
              <a:rPr lang="ru-RU" sz="1200" dirty="0" smtClean="0">
                <a:solidFill>
                  <a:srgbClr val="002060"/>
                </a:solidFill>
                <a:latin typeface="Times New Roman" pitchFamily="18" charset="0"/>
                <a:cs typeface="Times New Roman" pitchFamily="18" charset="0"/>
              </a:rPr>
              <a:t>. Алмазная Золушка / Александр Бушков. – М. : </a:t>
            </a:r>
            <a:r>
              <a:rPr lang="ru-RU" sz="1200" dirty="0" err="1" smtClean="0">
                <a:solidFill>
                  <a:srgbClr val="002060"/>
                </a:solidFill>
                <a:latin typeface="Times New Roman" pitchFamily="18" charset="0"/>
                <a:cs typeface="Times New Roman" pitchFamily="18" charset="0"/>
              </a:rPr>
              <a:t>Олма</a:t>
            </a:r>
            <a:r>
              <a:rPr lang="ru-RU" sz="1200" dirty="0" smtClean="0">
                <a:solidFill>
                  <a:srgbClr val="002060"/>
                </a:solidFill>
                <a:latin typeface="Times New Roman" pitchFamily="18" charset="0"/>
                <a:cs typeface="Times New Roman" pitchFamily="18" charset="0"/>
              </a:rPr>
              <a:t> </a:t>
            </a:r>
            <a:r>
              <a:rPr lang="ru-RU" sz="1200" dirty="0" err="1" smtClean="0">
                <a:solidFill>
                  <a:srgbClr val="002060"/>
                </a:solidFill>
                <a:latin typeface="Times New Roman" pitchFamily="18" charset="0"/>
                <a:cs typeface="Times New Roman" pitchFamily="18" charset="0"/>
              </a:rPr>
              <a:t>Медиа</a:t>
            </a:r>
            <a:r>
              <a:rPr lang="ru-RU" sz="1200" dirty="0" smtClean="0">
                <a:solidFill>
                  <a:srgbClr val="002060"/>
                </a:solidFill>
                <a:latin typeface="Times New Roman" pitchFamily="18" charset="0"/>
                <a:cs typeface="Times New Roman" pitchFamily="18" charset="0"/>
              </a:rPr>
              <a:t> Групп, 2009. – 634 с.</a:t>
            </a:r>
            <a:endParaRPr lang="ru-RU" sz="1200" b="1" dirty="0">
              <a:solidFill>
                <a:srgbClr val="002060"/>
              </a:solidFill>
              <a:latin typeface="Times New Roman" pitchFamily="18" charset="0"/>
              <a:cs typeface="Times New Roman" pitchFamily="18" charset="0"/>
            </a:endParaRPr>
          </a:p>
        </p:txBody>
      </p:sp>
      <p:pic>
        <p:nvPicPr>
          <p:cNvPr id="14" name="Рисунок 13" descr="d451488adbc63fc59e13252040833024.jpg"/>
          <p:cNvPicPr>
            <a:picLocks noChangeAspect="1"/>
          </p:cNvPicPr>
          <p:nvPr/>
        </p:nvPicPr>
        <p:blipFill>
          <a:blip r:embed="rId5" cstate="email">
            <a:clrChange>
              <a:clrFrom>
                <a:srgbClr val="FFFFFF"/>
              </a:clrFrom>
              <a:clrTo>
                <a:srgbClr val="FFFFFF">
                  <a:alpha val="0"/>
                </a:srgbClr>
              </a:clrTo>
            </a:clrChange>
            <a:lum bright="10000"/>
          </a:blip>
          <a:stretch>
            <a:fillRect/>
          </a:stretch>
        </p:blipFill>
        <p:spPr>
          <a:xfrm>
            <a:off x="-500098" y="1"/>
            <a:ext cx="10144196" cy="2214553"/>
          </a:xfrm>
          <a:prstGeom prst="rect">
            <a:avLst/>
          </a:prstGeom>
        </p:spPr>
      </p:pic>
      <p:sp>
        <p:nvSpPr>
          <p:cNvPr id="15" name="TextBox 14"/>
          <p:cNvSpPr txBox="1"/>
          <p:nvPr/>
        </p:nvSpPr>
        <p:spPr>
          <a:xfrm>
            <a:off x="642910" y="357166"/>
            <a:ext cx="7429552" cy="1446550"/>
          </a:xfrm>
          <a:prstGeom prst="rect">
            <a:avLst/>
          </a:prstGeom>
          <a:noFill/>
        </p:spPr>
        <p:txBody>
          <a:bodyPr wrap="square" rtlCol="0">
            <a:spAutoFit/>
          </a:bodyPr>
          <a:lstStyle/>
          <a:p>
            <a:pPr lvl="0" algn="ctr"/>
            <a:r>
              <a:rPr lang="ru-RU" sz="4400" b="1" dirty="0" smtClean="0">
                <a:solidFill>
                  <a:srgbClr val="0070C0"/>
                </a:solidFill>
                <a:effectLst>
                  <a:outerShdw blurRad="38100" dist="38100" dir="2700000" algn="tl">
                    <a:srgbClr val="000000">
                      <a:alpha val="43137"/>
                    </a:srgbClr>
                  </a:outerShdw>
                </a:effectLst>
                <a:latin typeface="a_AlgeriusRough" pitchFamily="82" charset="-52"/>
              </a:rPr>
              <a:t>Российская </a:t>
            </a:r>
          </a:p>
          <a:p>
            <a:pPr lvl="0" algn="ctr"/>
            <a:r>
              <a:rPr lang="ru-RU" sz="4400" b="1" dirty="0" smtClean="0">
                <a:solidFill>
                  <a:srgbClr val="0070C0"/>
                </a:solidFill>
                <a:effectLst>
                  <a:outerShdw blurRad="38100" dist="38100" dir="2700000" algn="tl">
                    <a:srgbClr val="000000">
                      <a:alpha val="43137"/>
                    </a:srgbClr>
                  </a:outerShdw>
                </a:effectLst>
                <a:latin typeface="a_AlgeriusRough" pitchFamily="82" charset="-52"/>
              </a:rPr>
              <a:t>империя</a:t>
            </a:r>
            <a:endParaRPr lang="ru-RU" sz="4800" b="1" dirty="0" smtClean="0">
              <a:solidFill>
                <a:srgbClr val="0070C0"/>
              </a:solidFill>
              <a:effectLst>
                <a:outerShdw blurRad="38100" dist="38100" dir="2700000" algn="tl">
                  <a:srgbClr val="000000">
                    <a:alpha val="43137"/>
                  </a:srgbClr>
                </a:outerShdw>
              </a:effectLst>
              <a:latin typeface="a_AlgeriusRough" pitchFamily="82" charset="-52"/>
            </a:endParaRPr>
          </a:p>
        </p:txBody>
      </p:sp>
    </p:spTree>
  </p:cSld>
  <p:clrMapOvr>
    <a:masterClrMapping/>
  </p:clrMapOvr>
  <p:transition>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Содержимое 3" descr="23.jpg"/>
          <p:cNvPicPr>
            <a:picLocks noGrp="1" noChangeAspect="1"/>
          </p:cNvPicPr>
          <p:nvPr>
            <p:ph idx="1"/>
          </p:nvPr>
        </p:nvPicPr>
        <p:blipFill>
          <a:blip r:embed="rId2" cstate="email"/>
          <a:srcRect/>
          <a:stretch>
            <a:fillRect/>
          </a:stretch>
        </p:blipFill>
        <p:spPr>
          <a:xfrm>
            <a:off x="2583" y="0"/>
            <a:ext cx="9135755" cy="6858000"/>
          </a:xfrm>
        </p:spPr>
      </p:pic>
      <p:sp>
        <p:nvSpPr>
          <p:cNvPr id="8" name="Прямоугольник 7"/>
          <p:cNvSpPr/>
          <p:nvPr/>
        </p:nvSpPr>
        <p:spPr>
          <a:xfrm>
            <a:off x="335386" y="4614862"/>
            <a:ext cx="1785950" cy="635462"/>
          </a:xfrm>
          <a:prstGeom prst="rect">
            <a:avLst/>
          </a:prstGeom>
          <a:solidFill>
            <a:schemeClr val="bg2">
              <a:lumMod val="75000"/>
            </a:schemeClr>
          </a:solid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rgbClr val="0070C0"/>
                </a:solidFill>
                <a:latin typeface="Times New Roman" pitchFamily="18" charset="0"/>
                <a:cs typeface="Times New Roman" pitchFamily="18" charset="0"/>
              </a:rPr>
              <a:t>Император Александр </a:t>
            </a:r>
            <a:r>
              <a:rPr lang="en-US" sz="1400" b="1" dirty="0" smtClean="0">
                <a:solidFill>
                  <a:srgbClr val="0070C0"/>
                </a:solidFill>
                <a:latin typeface="Times New Roman" pitchFamily="18" charset="0"/>
                <a:cs typeface="Times New Roman" pitchFamily="18" charset="0"/>
              </a:rPr>
              <a:t>I</a:t>
            </a:r>
            <a:endParaRPr lang="ru-RU" sz="1400" b="1" dirty="0" smtClean="0">
              <a:solidFill>
                <a:srgbClr val="0070C0"/>
              </a:solidFill>
              <a:latin typeface="Times New Roman" pitchFamily="18" charset="0"/>
              <a:cs typeface="Times New Roman" pitchFamily="18" charset="0"/>
            </a:endParaRPr>
          </a:p>
          <a:p>
            <a:pPr algn="ctr"/>
            <a:r>
              <a:rPr lang="ru-RU" sz="1400" b="1" dirty="0" smtClean="0">
                <a:solidFill>
                  <a:srgbClr val="0070C0"/>
                </a:solidFill>
                <a:latin typeface="Times New Roman" pitchFamily="18" charset="0"/>
                <a:cs typeface="Times New Roman" pitchFamily="18" charset="0"/>
              </a:rPr>
              <a:t>(1777— 1825 гг.)</a:t>
            </a:r>
            <a:endParaRPr lang="ru-RU" sz="1400" b="1" dirty="0">
              <a:solidFill>
                <a:srgbClr val="0070C0"/>
              </a:solidFill>
              <a:latin typeface="Times New Roman" pitchFamily="18" charset="0"/>
              <a:cs typeface="Times New Roman" pitchFamily="18" charset="0"/>
            </a:endParaRPr>
          </a:p>
        </p:txBody>
      </p:sp>
      <p:pic>
        <p:nvPicPr>
          <p:cNvPr id="9" name="Рисунок 8" descr="59231952_aliksandr1.jpg"/>
          <p:cNvPicPr>
            <a:picLocks noChangeAspect="1"/>
          </p:cNvPicPr>
          <p:nvPr/>
        </p:nvPicPr>
        <p:blipFill>
          <a:blip r:embed="rId3" cstate="email"/>
          <a:srcRect/>
          <a:stretch>
            <a:fillRect/>
          </a:stretch>
        </p:blipFill>
        <p:spPr>
          <a:xfrm>
            <a:off x="357158" y="2317961"/>
            <a:ext cx="1750437" cy="2286016"/>
          </a:xfrm>
          <a:prstGeom prst="rect">
            <a:avLst/>
          </a:prstGeom>
          <a:ln w="19050">
            <a:solidFill>
              <a:schemeClr val="bg2">
                <a:lumMod val="25000"/>
              </a:schemeClr>
            </a:solidFill>
          </a:ln>
        </p:spPr>
      </p:pic>
      <p:sp>
        <p:nvSpPr>
          <p:cNvPr id="12" name="Скругленный прямоугольник 11"/>
          <p:cNvSpPr/>
          <p:nvPr/>
        </p:nvSpPr>
        <p:spPr>
          <a:xfrm>
            <a:off x="2251968" y="2279870"/>
            <a:ext cx="4786346" cy="3571900"/>
          </a:xfrm>
          <a:prstGeom prst="roundRect">
            <a:avLst>
              <a:gd name="adj" fmla="val 11855"/>
            </a:avLst>
          </a:prstGeom>
          <a:solidFill>
            <a:schemeClr val="bg1">
              <a:lumMod val="65000"/>
            </a:schemeClr>
          </a:solid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b="1" dirty="0" smtClean="0">
                <a:solidFill>
                  <a:srgbClr val="002060"/>
                </a:solidFill>
                <a:latin typeface="Times New Roman" pitchFamily="18" charset="0"/>
                <a:cs typeface="Times New Roman" pitchFamily="18" charset="0"/>
              </a:rPr>
              <a:t>Александр </a:t>
            </a:r>
            <a:r>
              <a:rPr lang="en-US" sz="1600" b="1" dirty="0" smtClean="0">
                <a:solidFill>
                  <a:srgbClr val="002060"/>
                </a:solidFill>
                <a:latin typeface="Times New Roman" pitchFamily="18" charset="0"/>
                <a:cs typeface="Times New Roman" pitchFamily="18" charset="0"/>
              </a:rPr>
              <a:t>I</a:t>
            </a:r>
            <a:r>
              <a:rPr lang="ru-RU" sz="1600" b="1" dirty="0" smtClean="0">
                <a:solidFill>
                  <a:srgbClr val="002060"/>
                </a:solidFill>
                <a:latin typeface="Times New Roman" pitchFamily="18" charset="0"/>
                <a:cs typeface="Times New Roman" pitchFamily="18" charset="0"/>
              </a:rPr>
              <a:t>, </a:t>
            </a:r>
            <a:r>
              <a:rPr lang="ru-RU" sz="1600" dirty="0" smtClean="0">
                <a:solidFill>
                  <a:srgbClr val="002060"/>
                </a:solidFill>
                <a:latin typeface="Times New Roman" pitchFamily="18" charset="0"/>
                <a:cs typeface="Times New Roman" pitchFamily="18" charset="0"/>
              </a:rPr>
              <a:t>внук Екатерины </a:t>
            </a:r>
            <a:r>
              <a:rPr lang="en-US" sz="1600" dirty="0" smtClean="0">
                <a:solidFill>
                  <a:srgbClr val="002060"/>
                </a:solidFill>
                <a:latin typeface="Times New Roman" pitchFamily="18" charset="0"/>
                <a:cs typeface="Times New Roman" pitchFamily="18" charset="0"/>
              </a:rPr>
              <a:t>II</a:t>
            </a:r>
            <a:r>
              <a:rPr lang="ru-RU" sz="1600" dirty="0" smtClean="0">
                <a:solidFill>
                  <a:srgbClr val="002060"/>
                </a:solidFill>
                <a:latin typeface="Times New Roman" pitchFamily="18" charset="0"/>
                <a:cs typeface="Times New Roman" pitchFamily="18" charset="0"/>
              </a:rPr>
              <a:t>. Правление его ознаменовалось проведением реформ. Он один из первых заговорил о важности ограничения самодержавной власти, введение Думы и конституции. В России появилась категория </a:t>
            </a:r>
            <a:r>
              <a:rPr lang="ru-RU" sz="1600" b="1" dirty="0" smtClean="0">
                <a:solidFill>
                  <a:srgbClr val="002060"/>
                </a:solidFill>
                <a:latin typeface="Times New Roman" pitchFamily="18" charset="0"/>
                <a:cs typeface="Times New Roman" pitchFamily="18" charset="0"/>
              </a:rPr>
              <a:t>свободных крестьян</a:t>
            </a:r>
            <a:r>
              <a:rPr lang="ru-RU" sz="1600" dirty="0" smtClean="0">
                <a:solidFill>
                  <a:srgbClr val="002060"/>
                </a:solidFill>
                <a:latin typeface="Times New Roman" pitchFamily="18" charset="0"/>
                <a:cs typeface="Times New Roman" pitchFamily="18" charset="0"/>
              </a:rPr>
              <a:t>. В 1812  г. Наполеон вторгся в Россию, но был разгромлен в ходе </a:t>
            </a:r>
            <a:r>
              <a:rPr lang="ru-RU" sz="1600" b="1" dirty="0" smtClean="0">
                <a:solidFill>
                  <a:srgbClr val="002060"/>
                </a:solidFill>
                <a:latin typeface="Times New Roman" pitchFamily="18" charset="0"/>
                <a:cs typeface="Times New Roman" pitchFamily="18" charset="0"/>
              </a:rPr>
              <a:t>Отечественной войны</a:t>
            </a:r>
            <a:r>
              <a:rPr lang="ru-RU" sz="1600" dirty="0" smtClean="0">
                <a:solidFill>
                  <a:srgbClr val="002060"/>
                </a:solidFill>
                <a:latin typeface="Times New Roman" pitchFamily="18" charset="0"/>
                <a:cs typeface="Times New Roman" pitchFamily="18" charset="0"/>
              </a:rPr>
              <a:t>. Победа была одержана с помощью талантливого командования армией </a:t>
            </a:r>
            <a:r>
              <a:rPr lang="ru-RU" sz="1600" b="1" dirty="0" smtClean="0">
                <a:solidFill>
                  <a:srgbClr val="002060"/>
                </a:solidFill>
                <a:latin typeface="Times New Roman" pitchFamily="18" charset="0"/>
                <a:cs typeface="Times New Roman" pitchFamily="18" charset="0"/>
              </a:rPr>
              <a:t>Михаила Ивановича Кутузова</a:t>
            </a:r>
            <a:r>
              <a:rPr lang="ru-RU" sz="1600" dirty="0" smtClean="0">
                <a:solidFill>
                  <a:srgbClr val="002060"/>
                </a:solidFill>
                <a:latin typeface="Times New Roman" pitchFamily="18" charset="0"/>
                <a:cs typeface="Times New Roman" pitchFamily="18" charset="0"/>
              </a:rPr>
              <a:t>. Война стала олицетворением единства русского народа, перед лицом внешней опасности. Император Александр </a:t>
            </a:r>
            <a:r>
              <a:rPr lang="en-US" sz="1600" dirty="0" smtClean="0">
                <a:solidFill>
                  <a:srgbClr val="002060"/>
                </a:solidFill>
                <a:latin typeface="Times New Roman" pitchFamily="18" charset="0"/>
                <a:cs typeface="Times New Roman" pitchFamily="18" charset="0"/>
              </a:rPr>
              <a:t>I</a:t>
            </a:r>
            <a:r>
              <a:rPr lang="ru-RU" sz="1600" dirty="0" smtClean="0">
                <a:solidFill>
                  <a:srgbClr val="002060"/>
                </a:solidFill>
                <a:latin typeface="Times New Roman" pitchFamily="18" charset="0"/>
                <a:cs typeface="Times New Roman" pitchFamily="18" charset="0"/>
              </a:rPr>
              <a:t> вошел в историю как освободитель России и всей Европы</a:t>
            </a:r>
          </a:p>
        </p:txBody>
      </p:sp>
      <p:pic>
        <p:nvPicPr>
          <p:cNvPr id="10" name="Рисунок 9" descr="05834965.cover.jpg"/>
          <p:cNvPicPr>
            <a:picLocks noChangeAspect="1"/>
          </p:cNvPicPr>
          <p:nvPr/>
        </p:nvPicPr>
        <p:blipFill>
          <a:blip r:embed="rId4" cstate="email"/>
          <a:srcRect/>
          <a:stretch>
            <a:fillRect/>
          </a:stretch>
        </p:blipFill>
        <p:spPr>
          <a:xfrm>
            <a:off x="7182548" y="2321366"/>
            <a:ext cx="1638976" cy="2429876"/>
          </a:xfrm>
          <a:prstGeom prst="rect">
            <a:avLst/>
          </a:prstGeom>
          <a:ln w="19050">
            <a:solidFill>
              <a:schemeClr val="bg2">
                <a:lumMod val="25000"/>
              </a:schemeClr>
            </a:solidFill>
          </a:ln>
        </p:spPr>
      </p:pic>
      <p:sp>
        <p:nvSpPr>
          <p:cNvPr id="11" name="Прямоугольник 10"/>
          <p:cNvSpPr/>
          <p:nvPr/>
        </p:nvSpPr>
        <p:spPr>
          <a:xfrm>
            <a:off x="7149890" y="4750258"/>
            <a:ext cx="1714512" cy="1571636"/>
          </a:xfrm>
          <a:prstGeom prst="rect">
            <a:avLst/>
          </a:prstGeom>
          <a:solidFill>
            <a:schemeClr val="bg2">
              <a:lumMod val="75000"/>
            </a:schemeClr>
          </a:solid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200" dirty="0" smtClean="0">
                <a:solidFill>
                  <a:srgbClr val="002060"/>
                </a:solidFill>
                <a:latin typeface="Times New Roman" pitchFamily="18" charset="0"/>
                <a:cs typeface="Times New Roman" pitchFamily="18" charset="0"/>
              </a:rPr>
              <a:t> Архангельский, А. Н.</a:t>
            </a:r>
          </a:p>
          <a:p>
            <a:r>
              <a:rPr lang="ru-RU" sz="1200" dirty="0" smtClean="0">
                <a:solidFill>
                  <a:srgbClr val="002060"/>
                </a:solidFill>
                <a:latin typeface="Times New Roman" pitchFamily="18" charset="0"/>
                <a:cs typeface="Times New Roman" pitchFamily="18" charset="0"/>
              </a:rPr>
              <a:t>Александр </a:t>
            </a:r>
            <a:r>
              <a:rPr lang="en-US" sz="1200" dirty="0" smtClean="0">
                <a:solidFill>
                  <a:srgbClr val="002060"/>
                </a:solidFill>
                <a:latin typeface="Times New Roman" pitchFamily="18" charset="0"/>
                <a:cs typeface="Times New Roman" pitchFamily="18" charset="0"/>
              </a:rPr>
              <a:t>I</a:t>
            </a:r>
            <a:r>
              <a:rPr lang="ru-RU" sz="1200" dirty="0" smtClean="0">
                <a:solidFill>
                  <a:srgbClr val="002060"/>
                </a:solidFill>
                <a:latin typeface="Times New Roman" pitchFamily="18" charset="0"/>
                <a:cs typeface="Times New Roman" pitchFamily="18" charset="0"/>
              </a:rPr>
              <a:t> / Александр Архангельский. – 3-е изд. – М. : Мол. гвардия, 2012. – 443 с. : ил., фото. – (Жизнь замечательных людей).</a:t>
            </a:r>
            <a:endParaRPr lang="ru-RU" sz="1200" b="1" dirty="0">
              <a:solidFill>
                <a:srgbClr val="002060"/>
              </a:solidFill>
              <a:latin typeface="Times New Roman" pitchFamily="18" charset="0"/>
              <a:cs typeface="Times New Roman" pitchFamily="18" charset="0"/>
            </a:endParaRPr>
          </a:p>
        </p:txBody>
      </p:sp>
      <p:pic>
        <p:nvPicPr>
          <p:cNvPr id="15" name="Рисунок 14" descr="d451488adbc63fc59e13252040833024.jpg"/>
          <p:cNvPicPr>
            <a:picLocks noChangeAspect="1"/>
          </p:cNvPicPr>
          <p:nvPr/>
        </p:nvPicPr>
        <p:blipFill>
          <a:blip r:embed="rId5" cstate="email">
            <a:clrChange>
              <a:clrFrom>
                <a:srgbClr val="FFFFFF"/>
              </a:clrFrom>
              <a:clrTo>
                <a:srgbClr val="FFFFFF">
                  <a:alpha val="0"/>
                </a:srgbClr>
              </a:clrTo>
            </a:clrChange>
            <a:lum bright="10000"/>
          </a:blip>
          <a:stretch>
            <a:fillRect/>
          </a:stretch>
        </p:blipFill>
        <p:spPr>
          <a:xfrm>
            <a:off x="-500098" y="1"/>
            <a:ext cx="10144196" cy="2214553"/>
          </a:xfrm>
          <a:prstGeom prst="rect">
            <a:avLst/>
          </a:prstGeom>
        </p:spPr>
      </p:pic>
      <p:sp>
        <p:nvSpPr>
          <p:cNvPr id="16" name="TextBox 15"/>
          <p:cNvSpPr txBox="1"/>
          <p:nvPr/>
        </p:nvSpPr>
        <p:spPr>
          <a:xfrm>
            <a:off x="642910" y="357166"/>
            <a:ext cx="7429552" cy="1446550"/>
          </a:xfrm>
          <a:prstGeom prst="rect">
            <a:avLst/>
          </a:prstGeom>
          <a:noFill/>
        </p:spPr>
        <p:txBody>
          <a:bodyPr wrap="square" rtlCol="0">
            <a:spAutoFit/>
          </a:bodyPr>
          <a:lstStyle/>
          <a:p>
            <a:pPr lvl="0" algn="ctr"/>
            <a:r>
              <a:rPr lang="ru-RU" sz="4400" b="1" dirty="0" smtClean="0">
                <a:solidFill>
                  <a:srgbClr val="0070C0"/>
                </a:solidFill>
                <a:effectLst>
                  <a:outerShdw blurRad="38100" dist="38100" dir="2700000" algn="tl">
                    <a:srgbClr val="000000">
                      <a:alpha val="43137"/>
                    </a:srgbClr>
                  </a:outerShdw>
                </a:effectLst>
                <a:latin typeface="a_AlgeriusRough" pitchFamily="82" charset="-52"/>
              </a:rPr>
              <a:t>Российская </a:t>
            </a:r>
          </a:p>
          <a:p>
            <a:pPr lvl="0" algn="ctr"/>
            <a:r>
              <a:rPr lang="ru-RU" sz="4400" b="1" dirty="0" smtClean="0">
                <a:solidFill>
                  <a:srgbClr val="0070C0"/>
                </a:solidFill>
                <a:effectLst>
                  <a:outerShdw blurRad="38100" dist="38100" dir="2700000" algn="tl">
                    <a:srgbClr val="000000">
                      <a:alpha val="43137"/>
                    </a:srgbClr>
                  </a:outerShdw>
                </a:effectLst>
                <a:latin typeface="a_AlgeriusRough" pitchFamily="82" charset="-52"/>
              </a:rPr>
              <a:t>империя</a:t>
            </a:r>
            <a:endParaRPr lang="ru-RU" sz="4800" b="1" dirty="0" smtClean="0">
              <a:solidFill>
                <a:srgbClr val="0070C0"/>
              </a:solidFill>
              <a:effectLst>
                <a:outerShdw blurRad="38100" dist="38100" dir="2700000" algn="tl">
                  <a:srgbClr val="000000">
                    <a:alpha val="43137"/>
                  </a:srgbClr>
                </a:outerShdw>
              </a:effectLst>
              <a:latin typeface="a_AlgeriusRough" pitchFamily="82" charset="-52"/>
            </a:endParaRPr>
          </a:p>
        </p:txBody>
      </p:sp>
    </p:spTree>
  </p:cSld>
  <p:clrMapOvr>
    <a:masterClrMapping/>
  </p:clrMapOvr>
  <p:transition>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Содержимое 3" descr="23.jpg"/>
          <p:cNvPicPr>
            <a:picLocks noGrp="1" noChangeAspect="1"/>
          </p:cNvPicPr>
          <p:nvPr>
            <p:ph idx="1"/>
          </p:nvPr>
        </p:nvPicPr>
        <p:blipFill>
          <a:blip r:embed="rId2" cstate="email"/>
          <a:srcRect/>
          <a:stretch>
            <a:fillRect/>
          </a:stretch>
        </p:blipFill>
        <p:spPr>
          <a:xfrm>
            <a:off x="2583" y="0"/>
            <a:ext cx="9135755" cy="6858000"/>
          </a:xfrm>
        </p:spPr>
      </p:pic>
      <p:sp>
        <p:nvSpPr>
          <p:cNvPr id="11" name="Скругленный прямоугольник 10"/>
          <p:cNvSpPr/>
          <p:nvPr/>
        </p:nvSpPr>
        <p:spPr>
          <a:xfrm>
            <a:off x="2143108" y="2251976"/>
            <a:ext cx="3643338" cy="4248858"/>
          </a:xfrm>
          <a:prstGeom prst="roundRect">
            <a:avLst>
              <a:gd name="adj" fmla="val 7230"/>
            </a:avLst>
          </a:prstGeom>
          <a:solidFill>
            <a:schemeClr val="bg1">
              <a:lumMod val="65000"/>
            </a:schemeClr>
          </a:solid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b="1" dirty="0" smtClean="0">
                <a:solidFill>
                  <a:srgbClr val="002060"/>
                </a:solidFill>
                <a:latin typeface="Times New Roman" pitchFamily="18" charset="0"/>
                <a:cs typeface="Times New Roman" pitchFamily="18" charset="0"/>
              </a:rPr>
              <a:t>Александр </a:t>
            </a:r>
            <a:r>
              <a:rPr lang="en-US" sz="1600" b="1" dirty="0" smtClean="0">
                <a:solidFill>
                  <a:srgbClr val="002060"/>
                </a:solidFill>
                <a:latin typeface="Times New Roman" pitchFamily="18" charset="0"/>
                <a:cs typeface="Times New Roman" pitchFamily="18" charset="0"/>
              </a:rPr>
              <a:t>II</a:t>
            </a:r>
            <a:r>
              <a:rPr lang="ru-RU" sz="1600" b="1" dirty="0" smtClean="0">
                <a:solidFill>
                  <a:srgbClr val="002060"/>
                </a:solidFill>
                <a:latin typeface="Times New Roman" pitchFamily="18" charset="0"/>
                <a:cs typeface="Times New Roman" pitchFamily="18" charset="0"/>
              </a:rPr>
              <a:t>, </a:t>
            </a:r>
            <a:r>
              <a:rPr lang="ru-RU" sz="1600" dirty="0" smtClean="0">
                <a:solidFill>
                  <a:srgbClr val="002060"/>
                </a:solidFill>
                <a:latin typeface="Times New Roman" pitchFamily="18" charset="0"/>
                <a:cs typeface="Times New Roman" pitchFamily="18" charset="0"/>
              </a:rPr>
              <a:t>племянник</a:t>
            </a:r>
            <a:r>
              <a:rPr lang="ru-RU" sz="1600" b="1" dirty="0" smtClean="0">
                <a:solidFill>
                  <a:srgbClr val="002060"/>
                </a:solidFill>
                <a:latin typeface="Times New Roman" pitchFamily="18" charset="0"/>
                <a:cs typeface="Times New Roman" pitchFamily="18" charset="0"/>
              </a:rPr>
              <a:t> </a:t>
            </a:r>
            <a:r>
              <a:rPr lang="ru-RU" sz="1600" dirty="0" smtClean="0">
                <a:solidFill>
                  <a:srgbClr val="002060"/>
                </a:solidFill>
                <a:latin typeface="Times New Roman" pitchFamily="18" charset="0"/>
                <a:cs typeface="Times New Roman" pitchFamily="18" charset="0"/>
              </a:rPr>
              <a:t>Александра </a:t>
            </a:r>
            <a:r>
              <a:rPr lang="en-US" sz="1600" dirty="0" smtClean="0">
                <a:solidFill>
                  <a:srgbClr val="002060"/>
                </a:solidFill>
                <a:latin typeface="Times New Roman" pitchFamily="18" charset="0"/>
                <a:cs typeface="Times New Roman" pitchFamily="18" charset="0"/>
              </a:rPr>
              <a:t>I</a:t>
            </a:r>
            <a:r>
              <a:rPr lang="ru-RU" sz="1600" dirty="0" smtClean="0">
                <a:solidFill>
                  <a:srgbClr val="002060"/>
                </a:solidFill>
                <a:latin typeface="Times New Roman" pitchFamily="18" charset="0"/>
                <a:cs typeface="Times New Roman" pitchFamily="18" charset="0"/>
              </a:rPr>
              <a:t>. Его политика ознаменовалась множеством реформ. Важнейшая из них – отмена крепостного права. Александр вошел в историю как освободитель.</a:t>
            </a:r>
          </a:p>
          <a:p>
            <a:pPr algn="just"/>
            <a:r>
              <a:rPr lang="ru-RU" sz="1600" b="1" dirty="0" smtClean="0">
                <a:solidFill>
                  <a:srgbClr val="002060"/>
                </a:solidFill>
                <a:latin typeface="Times New Roman" pitchFamily="18" charset="0"/>
                <a:cs typeface="Times New Roman" pitchFamily="18" charset="0"/>
              </a:rPr>
              <a:t>Николай  </a:t>
            </a:r>
            <a:r>
              <a:rPr lang="en-US" sz="1600" b="1" dirty="0" smtClean="0">
                <a:solidFill>
                  <a:srgbClr val="002060"/>
                </a:solidFill>
                <a:latin typeface="Times New Roman" pitchFamily="18" charset="0"/>
                <a:cs typeface="Times New Roman" pitchFamily="18" charset="0"/>
              </a:rPr>
              <a:t>II</a:t>
            </a:r>
            <a:r>
              <a:rPr lang="ru-RU" sz="1600" b="1" dirty="0" smtClean="0">
                <a:solidFill>
                  <a:srgbClr val="002060"/>
                </a:solidFill>
                <a:latin typeface="Times New Roman" pitchFamily="18" charset="0"/>
                <a:cs typeface="Times New Roman" pitchFamily="18" charset="0"/>
              </a:rPr>
              <a:t>,</a:t>
            </a:r>
            <a:r>
              <a:rPr lang="en-US" sz="1600" dirty="0" smtClean="0">
                <a:solidFill>
                  <a:srgbClr val="002060"/>
                </a:solidFill>
                <a:latin typeface="Times New Roman" pitchFamily="18" charset="0"/>
                <a:cs typeface="Times New Roman" pitchFamily="18" charset="0"/>
              </a:rPr>
              <a:t> </a:t>
            </a:r>
            <a:r>
              <a:rPr lang="ru-RU" sz="1600" dirty="0" smtClean="0">
                <a:solidFill>
                  <a:srgbClr val="002060"/>
                </a:solidFill>
                <a:latin typeface="Times New Roman" pitchFamily="18" charset="0"/>
                <a:cs typeface="Times New Roman" pitchFamily="18" charset="0"/>
              </a:rPr>
              <a:t>внук Александра </a:t>
            </a:r>
            <a:r>
              <a:rPr lang="en-US" sz="1600" dirty="0" smtClean="0">
                <a:solidFill>
                  <a:srgbClr val="002060"/>
                </a:solidFill>
                <a:latin typeface="Times New Roman" pitchFamily="18" charset="0"/>
                <a:cs typeface="Times New Roman" pitchFamily="18" charset="0"/>
              </a:rPr>
              <a:t>II</a:t>
            </a:r>
            <a:r>
              <a:rPr lang="ru-RU" sz="1600" dirty="0" smtClean="0">
                <a:solidFill>
                  <a:srgbClr val="002060"/>
                </a:solidFill>
                <a:latin typeface="Times New Roman" pitchFamily="18" charset="0"/>
                <a:cs typeface="Times New Roman" pitchFamily="18" charset="0"/>
              </a:rPr>
              <a:t>, последний Российский император. Во время правления Николая в России наблюдается быстрый экономический подъем, вводится устойчивая золотая валюта, нормированный рабочий день, все рабочие обеспечиваются страховкой. Николай провел реформы армии и флота, но несмотря на значительные улучшения в стране происходили народные волнения</a:t>
            </a:r>
          </a:p>
        </p:txBody>
      </p:sp>
      <p:pic>
        <p:nvPicPr>
          <p:cNvPr id="13" name="Рисунок 12" descr="2.jpg"/>
          <p:cNvPicPr>
            <a:picLocks noChangeAspect="1"/>
          </p:cNvPicPr>
          <p:nvPr/>
        </p:nvPicPr>
        <p:blipFill>
          <a:blip r:embed="rId3" cstate="email"/>
          <a:srcRect/>
          <a:stretch>
            <a:fillRect/>
          </a:stretch>
        </p:blipFill>
        <p:spPr>
          <a:xfrm>
            <a:off x="357157" y="2285992"/>
            <a:ext cx="1714513" cy="2412538"/>
          </a:xfrm>
          <a:prstGeom prst="rect">
            <a:avLst/>
          </a:prstGeom>
          <a:ln w="19050">
            <a:solidFill>
              <a:schemeClr val="bg2">
                <a:lumMod val="25000"/>
              </a:schemeClr>
            </a:solidFill>
          </a:ln>
        </p:spPr>
      </p:pic>
      <p:sp>
        <p:nvSpPr>
          <p:cNvPr id="14" name="Прямоугольник 13"/>
          <p:cNvSpPr/>
          <p:nvPr/>
        </p:nvSpPr>
        <p:spPr>
          <a:xfrm>
            <a:off x="340150" y="4610325"/>
            <a:ext cx="1739021" cy="702599"/>
          </a:xfrm>
          <a:prstGeom prst="rect">
            <a:avLst/>
          </a:prstGeom>
          <a:solidFill>
            <a:schemeClr val="bg2">
              <a:lumMod val="75000"/>
            </a:schemeClr>
          </a:solid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rgbClr val="0070C0"/>
                </a:solidFill>
                <a:latin typeface="Times New Roman" pitchFamily="18" charset="0"/>
                <a:cs typeface="Times New Roman" pitchFamily="18" charset="0"/>
              </a:rPr>
              <a:t>Император </a:t>
            </a:r>
          </a:p>
          <a:p>
            <a:pPr algn="ctr"/>
            <a:r>
              <a:rPr lang="ru-RU" sz="1400" b="1" dirty="0" smtClean="0">
                <a:solidFill>
                  <a:srgbClr val="0070C0"/>
                </a:solidFill>
                <a:latin typeface="Times New Roman" pitchFamily="18" charset="0"/>
                <a:cs typeface="Times New Roman" pitchFamily="18" charset="0"/>
              </a:rPr>
              <a:t>Александр </a:t>
            </a:r>
            <a:r>
              <a:rPr lang="en-US" sz="1400" b="1" dirty="0" smtClean="0">
                <a:solidFill>
                  <a:srgbClr val="0070C0"/>
                </a:solidFill>
                <a:latin typeface="Times New Roman" pitchFamily="18" charset="0"/>
                <a:cs typeface="Times New Roman" pitchFamily="18" charset="0"/>
              </a:rPr>
              <a:t>II</a:t>
            </a:r>
            <a:endParaRPr lang="ru-RU" sz="1400" b="1" dirty="0" smtClean="0">
              <a:solidFill>
                <a:srgbClr val="0070C0"/>
              </a:solidFill>
              <a:latin typeface="Times New Roman" pitchFamily="18" charset="0"/>
              <a:cs typeface="Times New Roman" pitchFamily="18" charset="0"/>
            </a:endParaRPr>
          </a:p>
          <a:p>
            <a:pPr algn="ctr"/>
            <a:r>
              <a:rPr lang="ru-RU" sz="1400" b="1" dirty="0" smtClean="0">
                <a:solidFill>
                  <a:srgbClr val="0070C0"/>
                </a:solidFill>
                <a:latin typeface="Times New Roman" pitchFamily="18" charset="0"/>
                <a:cs typeface="Times New Roman" pitchFamily="18" charset="0"/>
              </a:rPr>
              <a:t>(1818–1881 гг.)</a:t>
            </a:r>
            <a:endParaRPr lang="ru-RU" sz="1400" b="1" dirty="0">
              <a:solidFill>
                <a:srgbClr val="0070C0"/>
              </a:solidFill>
              <a:latin typeface="Times New Roman" pitchFamily="18" charset="0"/>
              <a:cs typeface="Times New Roman" pitchFamily="18" charset="0"/>
            </a:endParaRPr>
          </a:p>
        </p:txBody>
      </p:sp>
      <p:pic>
        <p:nvPicPr>
          <p:cNvPr id="16" name="Рисунок 15" descr="d451488adbc63fc59e13252040833024.jpg"/>
          <p:cNvPicPr>
            <a:picLocks noChangeAspect="1"/>
          </p:cNvPicPr>
          <p:nvPr/>
        </p:nvPicPr>
        <p:blipFill>
          <a:blip r:embed="rId4" cstate="email">
            <a:clrChange>
              <a:clrFrom>
                <a:srgbClr val="FFFFFF"/>
              </a:clrFrom>
              <a:clrTo>
                <a:srgbClr val="FFFFFF">
                  <a:alpha val="0"/>
                </a:srgbClr>
              </a:clrTo>
            </a:clrChange>
            <a:lum bright="10000"/>
          </a:blip>
          <a:stretch>
            <a:fillRect/>
          </a:stretch>
        </p:blipFill>
        <p:spPr>
          <a:xfrm>
            <a:off x="-500098" y="1"/>
            <a:ext cx="10144196" cy="2214553"/>
          </a:xfrm>
          <a:prstGeom prst="rect">
            <a:avLst/>
          </a:prstGeom>
        </p:spPr>
      </p:pic>
      <p:sp>
        <p:nvSpPr>
          <p:cNvPr id="17" name="TextBox 16"/>
          <p:cNvSpPr txBox="1"/>
          <p:nvPr/>
        </p:nvSpPr>
        <p:spPr>
          <a:xfrm>
            <a:off x="642910" y="357166"/>
            <a:ext cx="7429552" cy="1446550"/>
          </a:xfrm>
          <a:prstGeom prst="rect">
            <a:avLst/>
          </a:prstGeom>
          <a:noFill/>
        </p:spPr>
        <p:txBody>
          <a:bodyPr wrap="square" rtlCol="0">
            <a:spAutoFit/>
          </a:bodyPr>
          <a:lstStyle/>
          <a:p>
            <a:pPr lvl="0" algn="ctr"/>
            <a:r>
              <a:rPr lang="ru-RU" sz="4400" b="1" dirty="0" smtClean="0">
                <a:solidFill>
                  <a:srgbClr val="0070C0"/>
                </a:solidFill>
                <a:effectLst>
                  <a:outerShdw blurRad="38100" dist="38100" dir="2700000" algn="tl">
                    <a:srgbClr val="000000">
                      <a:alpha val="43137"/>
                    </a:srgbClr>
                  </a:outerShdw>
                </a:effectLst>
                <a:latin typeface="a_AlgeriusRough" pitchFamily="82" charset="-52"/>
              </a:rPr>
              <a:t>Российская </a:t>
            </a:r>
          </a:p>
          <a:p>
            <a:pPr lvl="0" algn="ctr"/>
            <a:r>
              <a:rPr lang="ru-RU" sz="4400" b="1" dirty="0" smtClean="0">
                <a:solidFill>
                  <a:srgbClr val="0070C0"/>
                </a:solidFill>
                <a:effectLst>
                  <a:outerShdw blurRad="38100" dist="38100" dir="2700000" algn="tl">
                    <a:srgbClr val="000000">
                      <a:alpha val="43137"/>
                    </a:srgbClr>
                  </a:outerShdw>
                </a:effectLst>
                <a:latin typeface="a_AlgeriusRough" pitchFamily="82" charset="-52"/>
              </a:rPr>
              <a:t>империя</a:t>
            </a:r>
            <a:endParaRPr lang="ru-RU" sz="4800" b="1" dirty="0" smtClean="0">
              <a:solidFill>
                <a:srgbClr val="0070C0"/>
              </a:solidFill>
              <a:effectLst>
                <a:outerShdw blurRad="38100" dist="38100" dir="2700000" algn="tl">
                  <a:srgbClr val="000000">
                    <a:alpha val="43137"/>
                  </a:srgbClr>
                </a:outerShdw>
              </a:effectLst>
              <a:latin typeface="a_AlgeriusRough" pitchFamily="82" charset="-52"/>
            </a:endParaRPr>
          </a:p>
        </p:txBody>
      </p:sp>
      <p:pic>
        <p:nvPicPr>
          <p:cNvPr id="18" name="Рисунок 17" descr="521.jpg"/>
          <p:cNvPicPr>
            <a:picLocks noChangeAspect="1"/>
          </p:cNvPicPr>
          <p:nvPr/>
        </p:nvPicPr>
        <p:blipFill>
          <a:blip r:embed="rId5" cstate="email"/>
          <a:stretch>
            <a:fillRect/>
          </a:stretch>
        </p:blipFill>
        <p:spPr>
          <a:xfrm>
            <a:off x="7143768" y="2240522"/>
            <a:ext cx="1690862" cy="2402924"/>
          </a:xfrm>
          <a:prstGeom prst="rect">
            <a:avLst/>
          </a:prstGeom>
          <a:ln w="19050">
            <a:solidFill>
              <a:schemeClr val="bg2">
                <a:lumMod val="25000"/>
              </a:schemeClr>
            </a:solidFill>
          </a:ln>
        </p:spPr>
      </p:pic>
      <p:sp>
        <p:nvSpPr>
          <p:cNvPr id="19" name="Прямоугольник 18"/>
          <p:cNvSpPr/>
          <p:nvPr/>
        </p:nvSpPr>
        <p:spPr>
          <a:xfrm>
            <a:off x="7104988" y="4572008"/>
            <a:ext cx="1785950" cy="714380"/>
          </a:xfrm>
          <a:prstGeom prst="rect">
            <a:avLst/>
          </a:prstGeom>
          <a:solidFill>
            <a:schemeClr val="bg2">
              <a:lumMod val="75000"/>
            </a:schemeClr>
          </a:solid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rgbClr val="0070C0"/>
                </a:solidFill>
                <a:latin typeface="Times New Roman" pitchFamily="18" charset="0"/>
                <a:cs typeface="Times New Roman" pitchFamily="18" charset="0"/>
              </a:rPr>
              <a:t>Император </a:t>
            </a:r>
          </a:p>
          <a:p>
            <a:pPr algn="ctr"/>
            <a:r>
              <a:rPr lang="ru-RU" sz="1400" b="1" dirty="0" smtClean="0">
                <a:solidFill>
                  <a:srgbClr val="0070C0"/>
                </a:solidFill>
                <a:latin typeface="Times New Roman" pitchFamily="18" charset="0"/>
                <a:cs typeface="Times New Roman" pitchFamily="18" charset="0"/>
              </a:rPr>
              <a:t>Николай </a:t>
            </a:r>
            <a:r>
              <a:rPr lang="en-US" sz="1400" b="1" dirty="0" smtClean="0">
                <a:solidFill>
                  <a:srgbClr val="0070C0"/>
                </a:solidFill>
                <a:latin typeface="Times New Roman" pitchFamily="18" charset="0"/>
                <a:cs typeface="Times New Roman" pitchFamily="18" charset="0"/>
              </a:rPr>
              <a:t>II</a:t>
            </a:r>
            <a:endParaRPr lang="ru-RU" sz="1400" b="1" dirty="0" smtClean="0">
              <a:solidFill>
                <a:srgbClr val="0070C0"/>
              </a:solidFill>
              <a:latin typeface="Times New Roman" pitchFamily="18" charset="0"/>
              <a:cs typeface="Times New Roman" pitchFamily="18" charset="0"/>
            </a:endParaRPr>
          </a:p>
          <a:p>
            <a:pPr algn="ctr"/>
            <a:r>
              <a:rPr lang="ru-RU" sz="1400" b="1" dirty="0" smtClean="0">
                <a:solidFill>
                  <a:srgbClr val="0070C0"/>
                </a:solidFill>
                <a:latin typeface="Times New Roman" pitchFamily="18" charset="0"/>
                <a:cs typeface="Times New Roman" pitchFamily="18" charset="0"/>
              </a:rPr>
              <a:t>(1868-1818 гг.)</a:t>
            </a:r>
            <a:endParaRPr lang="ru-RU" sz="1400" b="1" dirty="0">
              <a:solidFill>
                <a:srgbClr val="0070C0"/>
              </a:solidFill>
              <a:latin typeface="Times New Roman" pitchFamily="18" charset="0"/>
              <a:cs typeface="Times New Roman" pitchFamily="18" charset="0"/>
            </a:endParaRPr>
          </a:p>
        </p:txBody>
      </p:sp>
      <p:pic>
        <p:nvPicPr>
          <p:cNvPr id="21" name="Рисунок 20" descr="220597.jpg"/>
          <p:cNvPicPr>
            <a:picLocks noChangeAspect="1"/>
          </p:cNvPicPr>
          <p:nvPr/>
        </p:nvPicPr>
        <p:blipFill>
          <a:blip r:embed="rId6" cstate="email"/>
          <a:stretch>
            <a:fillRect/>
          </a:stretch>
        </p:blipFill>
        <p:spPr>
          <a:xfrm>
            <a:off x="5934086" y="4071942"/>
            <a:ext cx="1143007" cy="1606381"/>
          </a:xfrm>
          <a:prstGeom prst="rect">
            <a:avLst/>
          </a:prstGeom>
          <a:ln w="19050">
            <a:solidFill>
              <a:schemeClr val="bg2">
                <a:lumMod val="25000"/>
              </a:schemeClr>
            </a:solidFill>
          </a:ln>
        </p:spPr>
      </p:pic>
      <p:sp>
        <p:nvSpPr>
          <p:cNvPr id="22" name="Прямоугольник 21"/>
          <p:cNvSpPr/>
          <p:nvPr/>
        </p:nvSpPr>
        <p:spPr>
          <a:xfrm>
            <a:off x="5901428" y="5715016"/>
            <a:ext cx="2428892" cy="857256"/>
          </a:xfrm>
          <a:prstGeom prst="rect">
            <a:avLst/>
          </a:prstGeom>
          <a:solidFill>
            <a:schemeClr val="bg2">
              <a:lumMod val="75000"/>
            </a:schemeClr>
          </a:solid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200" dirty="0" smtClean="0">
                <a:solidFill>
                  <a:srgbClr val="002060"/>
                </a:solidFill>
                <a:latin typeface="Times New Roman" pitchFamily="18" charset="0"/>
                <a:cs typeface="Times New Roman" pitchFamily="18" charset="0"/>
              </a:rPr>
              <a:t>Ольденбург, С. С. </a:t>
            </a:r>
          </a:p>
          <a:p>
            <a:r>
              <a:rPr lang="ru-RU" sz="1200" dirty="0" smtClean="0">
                <a:solidFill>
                  <a:srgbClr val="002060"/>
                </a:solidFill>
                <a:latin typeface="Times New Roman" pitchFamily="18" charset="0"/>
                <a:cs typeface="Times New Roman" pitchFamily="18" charset="0"/>
              </a:rPr>
              <a:t>Царствование императора Николая </a:t>
            </a:r>
            <a:r>
              <a:rPr lang="en-US" sz="1200" dirty="0" smtClean="0">
                <a:solidFill>
                  <a:srgbClr val="002060"/>
                </a:solidFill>
                <a:latin typeface="Times New Roman" pitchFamily="18" charset="0"/>
                <a:cs typeface="Times New Roman" pitchFamily="18" charset="0"/>
              </a:rPr>
              <a:t>II</a:t>
            </a:r>
            <a:r>
              <a:rPr lang="ru-RU" sz="1200" dirty="0" smtClean="0">
                <a:solidFill>
                  <a:srgbClr val="002060"/>
                </a:solidFill>
                <a:latin typeface="Times New Roman" pitchFamily="18" charset="0"/>
                <a:cs typeface="Times New Roman" pitchFamily="18" charset="0"/>
              </a:rPr>
              <a:t> / Сергей Ольденбург. – СПб. : </a:t>
            </a:r>
            <a:r>
              <a:rPr lang="ru-RU" sz="1200" dirty="0" err="1" smtClean="0">
                <a:solidFill>
                  <a:srgbClr val="002060"/>
                </a:solidFill>
                <a:latin typeface="Times New Roman" pitchFamily="18" charset="0"/>
                <a:cs typeface="Times New Roman" pitchFamily="18" charset="0"/>
              </a:rPr>
              <a:t>Петрополь</a:t>
            </a:r>
            <a:r>
              <a:rPr lang="ru-RU" sz="1200" dirty="0" smtClean="0">
                <a:solidFill>
                  <a:srgbClr val="002060"/>
                </a:solidFill>
                <a:latin typeface="Times New Roman" pitchFamily="18" charset="0"/>
                <a:cs typeface="Times New Roman" pitchFamily="18" charset="0"/>
              </a:rPr>
              <a:t>, 1991. – 672 с.</a:t>
            </a:r>
            <a:endParaRPr lang="ru-RU" sz="1200" b="1" dirty="0">
              <a:solidFill>
                <a:srgbClr val="002060"/>
              </a:solidFill>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5" descr="66.jpg"/>
          <p:cNvPicPr>
            <a:picLocks noGrp="1" noChangeAspect="1"/>
          </p:cNvPicPr>
          <p:nvPr>
            <p:ph idx="1"/>
          </p:nvPr>
        </p:nvPicPr>
        <p:blipFill>
          <a:blip r:embed="rId2" cstate="email"/>
          <a:srcRect/>
          <a:stretch>
            <a:fillRect/>
          </a:stretch>
        </p:blipFill>
        <p:spPr>
          <a:xfrm>
            <a:off x="-22019" y="0"/>
            <a:ext cx="9172438" cy="6858000"/>
          </a:xfrm>
        </p:spPr>
      </p:pic>
      <p:pic>
        <p:nvPicPr>
          <p:cNvPr id="5" name="Рисунок 4" descr="d451488adbc63fc59e13252040833024.jpg"/>
          <p:cNvPicPr>
            <a:picLocks noChangeAspect="1"/>
          </p:cNvPicPr>
          <p:nvPr/>
        </p:nvPicPr>
        <p:blipFill>
          <a:blip r:embed="rId3" cstate="email">
            <a:clrChange>
              <a:clrFrom>
                <a:srgbClr val="FFFFFF"/>
              </a:clrFrom>
              <a:clrTo>
                <a:srgbClr val="FFFFFF">
                  <a:alpha val="0"/>
                </a:srgbClr>
              </a:clrTo>
            </a:clrChange>
            <a:lum bright="10000"/>
          </a:blip>
          <a:stretch>
            <a:fillRect/>
          </a:stretch>
        </p:blipFill>
        <p:spPr>
          <a:xfrm>
            <a:off x="-571536" y="0"/>
            <a:ext cx="10215634" cy="2071678"/>
          </a:xfrm>
          <a:prstGeom prst="rect">
            <a:avLst/>
          </a:prstGeom>
        </p:spPr>
      </p:pic>
      <p:sp>
        <p:nvSpPr>
          <p:cNvPr id="6" name="TextBox 5"/>
          <p:cNvSpPr txBox="1"/>
          <p:nvPr/>
        </p:nvSpPr>
        <p:spPr>
          <a:xfrm>
            <a:off x="571472" y="353760"/>
            <a:ext cx="7858180" cy="1323439"/>
          </a:xfrm>
          <a:prstGeom prst="rect">
            <a:avLst/>
          </a:prstGeom>
          <a:noFill/>
        </p:spPr>
        <p:txBody>
          <a:bodyPr wrap="square" rtlCol="0">
            <a:spAutoFit/>
          </a:bodyPr>
          <a:lstStyle/>
          <a:p>
            <a:pPr lvl="0" algn="ctr"/>
            <a:r>
              <a:rPr lang="ru-RU" sz="4000" b="1" dirty="0" smtClean="0">
                <a:solidFill>
                  <a:srgbClr val="0070C0"/>
                </a:solidFill>
                <a:effectLst>
                  <a:outerShdw blurRad="38100" dist="38100" dir="2700000" algn="tl">
                    <a:srgbClr val="000000">
                      <a:alpha val="43137"/>
                    </a:srgbClr>
                  </a:outerShdw>
                </a:effectLst>
                <a:latin typeface="a_AlgeriusRough" pitchFamily="82" charset="-52"/>
              </a:rPr>
              <a:t>Русская Революция</a:t>
            </a:r>
          </a:p>
          <a:p>
            <a:pPr lvl="0" algn="ctr"/>
            <a:r>
              <a:rPr lang="ru-RU" sz="4000" b="1" dirty="0" smtClean="0">
                <a:solidFill>
                  <a:srgbClr val="0070C0"/>
                </a:solidFill>
                <a:effectLst>
                  <a:outerShdw blurRad="38100" dist="38100" dir="2700000" algn="tl">
                    <a:srgbClr val="000000">
                      <a:alpha val="43137"/>
                    </a:srgbClr>
                  </a:outerShdw>
                </a:effectLst>
                <a:latin typeface="a_AlgeriusRough" pitchFamily="82" charset="-52"/>
              </a:rPr>
              <a:t> и гражданская война</a:t>
            </a:r>
          </a:p>
        </p:txBody>
      </p:sp>
      <p:sp>
        <p:nvSpPr>
          <p:cNvPr id="13" name="Прямоугольник 12"/>
          <p:cNvSpPr/>
          <p:nvPr/>
        </p:nvSpPr>
        <p:spPr>
          <a:xfrm>
            <a:off x="214282" y="2019964"/>
            <a:ext cx="8715436" cy="1266160"/>
          </a:xfrm>
          <a:prstGeom prst="rect">
            <a:avLst/>
          </a:prstGeom>
          <a:solidFill>
            <a:schemeClr val="bg1">
              <a:lumMod val="85000"/>
            </a:schemeClr>
          </a:solid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dirty="0" smtClean="0">
                <a:solidFill>
                  <a:srgbClr val="002060"/>
                </a:solidFill>
                <a:latin typeface="Times New Roman" pitchFamily="18" charset="0"/>
                <a:cs typeface="Times New Roman" pitchFamily="18" charset="0"/>
              </a:rPr>
              <a:t>Революционный кризис, поразивший Россию в начале XX века, начался с революции 1905—1907 годов, усугубившегося в ходе мировой войны и приведшего к падению монархии. Ряд вооружённых конфликтов, на территории бывшей Российской империи привело  к хозяйственной разрухе, глубокому социальному, национальному, политическому и идейному расколу российского общества</a:t>
            </a:r>
          </a:p>
        </p:txBody>
      </p:sp>
      <p:sp>
        <p:nvSpPr>
          <p:cNvPr id="7" name="Скругленный прямоугольник 6"/>
          <p:cNvSpPr/>
          <p:nvPr/>
        </p:nvSpPr>
        <p:spPr>
          <a:xfrm>
            <a:off x="285720" y="3385456"/>
            <a:ext cx="6429420" cy="2686750"/>
          </a:xfrm>
          <a:prstGeom prst="roundRect">
            <a:avLst>
              <a:gd name="adj" fmla="val 11855"/>
            </a:avLst>
          </a:prstGeom>
          <a:solidFill>
            <a:schemeClr val="bg1">
              <a:lumMod val="65000"/>
            </a:schemeClr>
          </a:solid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dirty="0" smtClean="0">
                <a:solidFill>
                  <a:srgbClr val="002060"/>
                </a:solidFill>
                <a:latin typeface="Times New Roman" pitchFamily="18" charset="0"/>
                <a:cs typeface="Times New Roman" pitchFamily="18" charset="0"/>
              </a:rPr>
              <a:t>Мирное шествие к Зимнему дворцу в 1905 году встретили войска. Был открыт огонь, в результате чего было убито около тысячи человек и около двух тысяч получили ранения. Этот день получил название </a:t>
            </a:r>
            <a:r>
              <a:rPr lang="ru-RU" sz="1600" b="1" dirty="0" smtClean="0">
                <a:solidFill>
                  <a:srgbClr val="002060"/>
                </a:solidFill>
                <a:latin typeface="Times New Roman" pitchFamily="18" charset="0"/>
                <a:cs typeface="Times New Roman" pitchFamily="18" charset="0"/>
              </a:rPr>
              <a:t>«Кровавое воскресенье»</a:t>
            </a:r>
            <a:r>
              <a:rPr lang="ru-RU" sz="1600" dirty="0" smtClean="0">
                <a:solidFill>
                  <a:srgbClr val="002060"/>
                </a:solidFill>
                <a:latin typeface="Times New Roman" pitchFamily="18" charset="0"/>
                <a:cs typeface="Times New Roman" pitchFamily="18" charset="0"/>
              </a:rPr>
              <a:t>. Волнения вспыхнули по всей стране - произошла </a:t>
            </a:r>
            <a:r>
              <a:rPr lang="ru-RU" sz="1600" b="1" dirty="0" smtClean="0">
                <a:solidFill>
                  <a:srgbClr val="002060"/>
                </a:solidFill>
                <a:latin typeface="Times New Roman" pitchFamily="18" charset="0"/>
                <a:cs typeface="Times New Roman" pitchFamily="18" charset="0"/>
              </a:rPr>
              <a:t>первая русская революция</a:t>
            </a:r>
            <a:r>
              <a:rPr lang="ru-RU" sz="1600" dirty="0" smtClean="0">
                <a:solidFill>
                  <a:srgbClr val="002060"/>
                </a:solidFill>
                <a:latin typeface="Times New Roman" pitchFamily="18" charset="0"/>
                <a:cs typeface="Times New Roman" pitchFamily="18" charset="0"/>
              </a:rPr>
              <a:t>. Заметно активизировались радикальные организации как левого, так и правого толка. Учредилась </a:t>
            </a:r>
            <a:r>
              <a:rPr lang="ru-RU" sz="1600" b="1" dirty="0" smtClean="0">
                <a:solidFill>
                  <a:srgbClr val="002060"/>
                </a:solidFill>
                <a:latin typeface="Times New Roman" pitchFamily="18" charset="0"/>
                <a:cs typeface="Times New Roman" pitchFamily="18" charset="0"/>
              </a:rPr>
              <a:t>Государственная Дума</a:t>
            </a:r>
            <a:r>
              <a:rPr lang="ru-RU" sz="1600" dirty="0" smtClean="0">
                <a:solidFill>
                  <a:srgbClr val="002060"/>
                </a:solidFill>
                <a:latin typeface="Times New Roman" pitchFamily="18" charset="0"/>
                <a:cs typeface="Times New Roman" pitchFamily="18" charset="0"/>
              </a:rPr>
              <a:t>, премьер-министр П. А. Столыпин осуществил аграрную реформу. В феврале 1907 года состоялись вторые выборы в Думу, где кандидаты оказались еще более «революционными» и Николай </a:t>
            </a:r>
            <a:r>
              <a:rPr lang="en-US" sz="1600" dirty="0" smtClean="0">
                <a:solidFill>
                  <a:srgbClr val="002060"/>
                </a:solidFill>
                <a:latin typeface="Times New Roman" pitchFamily="18" charset="0"/>
                <a:cs typeface="Times New Roman" pitchFamily="18" charset="0"/>
              </a:rPr>
              <a:t>II</a:t>
            </a:r>
            <a:r>
              <a:rPr lang="ru-RU" sz="1600" dirty="0" smtClean="0">
                <a:solidFill>
                  <a:srgbClr val="002060"/>
                </a:solidFill>
                <a:latin typeface="Times New Roman" pitchFamily="18" charset="0"/>
                <a:cs typeface="Times New Roman" pitchFamily="18" charset="0"/>
              </a:rPr>
              <a:t> распустил Думу</a:t>
            </a:r>
          </a:p>
        </p:txBody>
      </p:sp>
      <p:pic>
        <p:nvPicPr>
          <p:cNvPr id="8" name="Рисунок 7" descr="pic.jpg"/>
          <p:cNvPicPr>
            <a:picLocks noChangeAspect="1"/>
          </p:cNvPicPr>
          <p:nvPr/>
        </p:nvPicPr>
        <p:blipFill>
          <a:blip r:embed="rId4" cstate="email"/>
          <a:stretch>
            <a:fillRect/>
          </a:stretch>
        </p:blipFill>
        <p:spPr>
          <a:xfrm>
            <a:off x="7358082" y="3390220"/>
            <a:ext cx="1580567" cy="2169771"/>
          </a:xfrm>
          <a:prstGeom prst="rect">
            <a:avLst/>
          </a:prstGeom>
          <a:ln w="19050">
            <a:solidFill>
              <a:schemeClr val="bg2">
                <a:lumMod val="25000"/>
              </a:schemeClr>
            </a:solidFill>
          </a:ln>
        </p:spPr>
      </p:pic>
      <p:sp>
        <p:nvSpPr>
          <p:cNvPr id="9" name="Прямоугольник 8"/>
          <p:cNvSpPr/>
          <p:nvPr/>
        </p:nvSpPr>
        <p:spPr>
          <a:xfrm>
            <a:off x="7330188" y="5533360"/>
            <a:ext cx="1643074" cy="1143008"/>
          </a:xfrm>
          <a:prstGeom prst="rect">
            <a:avLst/>
          </a:prstGeom>
          <a:solidFill>
            <a:schemeClr val="bg2">
              <a:lumMod val="75000"/>
            </a:schemeClr>
          </a:solid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rgbClr val="002060"/>
                </a:solidFill>
                <a:latin typeface="Times New Roman" pitchFamily="18" charset="0"/>
                <a:cs typeface="Times New Roman" pitchFamily="18" charset="0"/>
              </a:rPr>
              <a:t>Первая российская : справочник о революции 1905 – 1907 гг. – М. : Политиздат, 1985. – 302 с. : ил.</a:t>
            </a:r>
            <a:endParaRPr lang="ru-RU" sz="1200" b="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66.jpg"/>
          <p:cNvPicPr>
            <a:picLocks noGrp="1" noChangeAspect="1"/>
          </p:cNvPicPr>
          <p:nvPr>
            <p:ph idx="1"/>
          </p:nvPr>
        </p:nvPicPr>
        <p:blipFill>
          <a:blip r:embed="rId2" cstate="email"/>
          <a:srcRect/>
          <a:stretch>
            <a:fillRect/>
          </a:stretch>
        </p:blipFill>
        <p:spPr>
          <a:xfrm>
            <a:off x="-22019" y="0"/>
            <a:ext cx="9172438" cy="6858000"/>
          </a:xfrm>
        </p:spPr>
      </p:pic>
      <p:sp>
        <p:nvSpPr>
          <p:cNvPr id="3" name="Скругленный прямоугольник 2"/>
          <p:cNvSpPr/>
          <p:nvPr/>
        </p:nvSpPr>
        <p:spPr>
          <a:xfrm>
            <a:off x="357158" y="1965534"/>
            <a:ext cx="6286544" cy="3106540"/>
          </a:xfrm>
          <a:prstGeom prst="roundRect">
            <a:avLst>
              <a:gd name="adj" fmla="val 11855"/>
            </a:avLst>
          </a:prstGeom>
          <a:solidFill>
            <a:schemeClr val="bg1">
              <a:lumMod val="65000"/>
            </a:schemeClr>
          </a:solid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b="1" dirty="0" smtClean="0">
                <a:solidFill>
                  <a:srgbClr val="002060"/>
                </a:solidFill>
                <a:latin typeface="Times New Roman" pitchFamily="18" charset="0"/>
                <a:cs typeface="Times New Roman" pitchFamily="18" charset="0"/>
              </a:rPr>
              <a:t>Первая мировая война </a:t>
            </a:r>
            <a:r>
              <a:rPr lang="ru-RU" sz="1600" dirty="0" smtClean="0">
                <a:solidFill>
                  <a:srgbClr val="002060"/>
                </a:solidFill>
                <a:latin typeface="Times New Roman" pitchFamily="18" charset="0"/>
                <a:cs typeface="Times New Roman" pitchFamily="18" charset="0"/>
              </a:rPr>
              <a:t>явилась следствием противоречий, возникших между государствами Тройственного союза (Германия, Италия, Австро-Венгрия) и Антанты (Россия, Англия, Франция). Поводом к началу войны стало убийство наследника Австро-Венгерского престола. 19 августа 1914 г. Германия объявила войну России. 20 ноября 1917 г. в </a:t>
            </a:r>
            <a:r>
              <a:rPr lang="ru-RU" sz="1600" dirty="0" err="1" smtClean="0">
                <a:solidFill>
                  <a:srgbClr val="002060"/>
                </a:solidFill>
                <a:latin typeface="Times New Roman" pitchFamily="18" charset="0"/>
                <a:cs typeface="Times New Roman" pitchFamily="18" charset="0"/>
              </a:rPr>
              <a:t>Брест-Литовске</a:t>
            </a:r>
            <a:r>
              <a:rPr lang="ru-RU" sz="1600" dirty="0" smtClean="0">
                <a:solidFill>
                  <a:srgbClr val="002060"/>
                </a:solidFill>
                <a:latin typeface="Times New Roman" pitchFamily="18" charset="0"/>
                <a:cs typeface="Times New Roman" pitchFamily="18" charset="0"/>
              </a:rPr>
              <a:t>, был заключен </a:t>
            </a:r>
            <a:r>
              <a:rPr lang="ru-RU" sz="1600" b="1" dirty="0" smtClean="0">
                <a:solidFill>
                  <a:srgbClr val="002060"/>
                </a:solidFill>
                <a:latin typeface="Times New Roman" pitchFamily="18" charset="0"/>
                <a:cs typeface="Times New Roman" pitchFamily="18" charset="0"/>
              </a:rPr>
              <a:t>Декрет о мире.</a:t>
            </a:r>
            <a:r>
              <a:rPr lang="ru-RU" sz="1600" dirty="0" smtClean="0">
                <a:solidFill>
                  <a:srgbClr val="002060"/>
                </a:solidFill>
                <a:latin typeface="Times New Roman" pitchFamily="18" charset="0"/>
                <a:cs typeface="Times New Roman" pitchFamily="18" charset="0"/>
              </a:rPr>
              <a:t> В результате войны прекратили   своё   существование   четыре    империи:    Российская, Австро-Венгерская, Османская и Германская. Заводы работали с перебоями, армия ощущала нехватку снаряжения, вооружения, продовольствия, транспортная система была не приспособлена к военному положению, сельское хозяйство тоже сдало свои позиции</a:t>
            </a:r>
          </a:p>
        </p:txBody>
      </p:sp>
      <p:pic>
        <p:nvPicPr>
          <p:cNvPr id="8" name="Рисунок 7" descr="img0.jpg"/>
          <p:cNvPicPr>
            <a:picLocks noChangeAspect="1"/>
          </p:cNvPicPr>
          <p:nvPr/>
        </p:nvPicPr>
        <p:blipFill>
          <a:blip r:embed="rId3" cstate="email">
            <a:clrChange>
              <a:clrFrom>
                <a:srgbClr val="FFFFFF"/>
              </a:clrFrom>
              <a:clrTo>
                <a:srgbClr val="FFFFFF">
                  <a:alpha val="0"/>
                </a:srgbClr>
              </a:clrTo>
            </a:clrChange>
          </a:blip>
          <a:stretch>
            <a:fillRect/>
          </a:stretch>
        </p:blipFill>
        <p:spPr>
          <a:xfrm>
            <a:off x="-285784" y="0"/>
            <a:ext cx="9858386" cy="1785926"/>
          </a:xfrm>
          <a:prstGeom prst="rect">
            <a:avLst/>
          </a:prstGeom>
        </p:spPr>
      </p:pic>
      <p:sp>
        <p:nvSpPr>
          <p:cNvPr id="9" name="TextBox 8"/>
          <p:cNvSpPr txBox="1"/>
          <p:nvPr/>
        </p:nvSpPr>
        <p:spPr>
          <a:xfrm>
            <a:off x="642910" y="500042"/>
            <a:ext cx="7858180" cy="707886"/>
          </a:xfrm>
          <a:prstGeom prst="rect">
            <a:avLst/>
          </a:prstGeom>
          <a:noFill/>
        </p:spPr>
        <p:txBody>
          <a:bodyPr wrap="square" rtlCol="0">
            <a:spAutoFit/>
          </a:bodyPr>
          <a:lstStyle/>
          <a:p>
            <a:pPr lvl="0" algn="ctr"/>
            <a:r>
              <a:rPr lang="ru-RU" sz="4000" b="1" dirty="0" smtClean="0">
                <a:solidFill>
                  <a:srgbClr val="0070C0"/>
                </a:solidFill>
                <a:effectLst>
                  <a:outerShdw blurRad="38100" dist="38100" dir="2700000" algn="tl">
                    <a:srgbClr val="000000">
                      <a:alpha val="43137"/>
                    </a:srgbClr>
                  </a:outerShdw>
                </a:effectLst>
                <a:latin typeface="a_AlgeriusRough" pitchFamily="82" charset="-52"/>
              </a:rPr>
              <a:t>Первая мировая война</a:t>
            </a:r>
          </a:p>
        </p:txBody>
      </p:sp>
      <p:pic>
        <p:nvPicPr>
          <p:cNvPr id="11" name="Рисунок 10" descr="Zabytaya_vojna_i_predannye_geroi_3682.jpg"/>
          <p:cNvPicPr>
            <a:picLocks noChangeAspect="1"/>
          </p:cNvPicPr>
          <p:nvPr/>
        </p:nvPicPr>
        <p:blipFill>
          <a:blip r:embed="rId4" cstate="email"/>
          <a:stretch>
            <a:fillRect/>
          </a:stretch>
        </p:blipFill>
        <p:spPr>
          <a:xfrm>
            <a:off x="7072330" y="1965534"/>
            <a:ext cx="1791844" cy="2714644"/>
          </a:xfrm>
          <a:prstGeom prst="rect">
            <a:avLst/>
          </a:prstGeom>
          <a:ln>
            <a:solidFill>
              <a:schemeClr val="bg2">
                <a:lumMod val="25000"/>
              </a:schemeClr>
            </a:solidFill>
          </a:ln>
        </p:spPr>
      </p:pic>
      <p:sp>
        <p:nvSpPr>
          <p:cNvPr id="12" name="Прямоугольник 11"/>
          <p:cNvSpPr/>
          <p:nvPr/>
        </p:nvSpPr>
        <p:spPr>
          <a:xfrm>
            <a:off x="7072330" y="4680178"/>
            <a:ext cx="1785950" cy="1214446"/>
          </a:xfrm>
          <a:prstGeom prst="rect">
            <a:avLst/>
          </a:prstGeom>
          <a:solidFill>
            <a:schemeClr val="bg2">
              <a:lumMod val="75000"/>
            </a:schemeClr>
          </a:solid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rgbClr val="002060"/>
                </a:solidFill>
                <a:latin typeface="Times New Roman" pitchFamily="18" charset="0"/>
                <a:cs typeface="Times New Roman" pitchFamily="18" charset="0"/>
              </a:rPr>
              <a:t>Забытая война и преданные герои / [авт. – сост. Е. Н. Рудая]. – М. : Вече, 2011. – 314 с. : ил. – (Актуальная история).</a:t>
            </a:r>
            <a:endParaRPr lang="ru-RU" sz="1200" b="1" dirty="0">
              <a:solidFill>
                <a:srgbClr val="002060"/>
              </a:solidFill>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66.jpg"/>
          <p:cNvPicPr>
            <a:picLocks noGrp="1" noChangeAspect="1"/>
          </p:cNvPicPr>
          <p:nvPr>
            <p:ph idx="1"/>
          </p:nvPr>
        </p:nvPicPr>
        <p:blipFill>
          <a:blip r:embed="rId2" cstate="email"/>
          <a:srcRect/>
          <a:stretch>
            <a:fillRect/>
          </a:stretch>
        </p:blipFill>
        <p:spPr>
          <a:xfrm>
            <a:off x="-22019" y="0"/>
            <a:ext cx="9172438" cy="6858000"/>
          </a:xfrm>
        </p:spPr>
      </p:pic>
      <p:sp>
        <p:nvSpPr>
          <p:cNvPr id="3" name="Скругленный прямоугольник 2"/>
          <p:cNvSpPr/>
          <p:nvPr/>
        </p:nvSpPr>
        <p:spPr>
          <a:xfrm>
            <a:off x="285720" y="2143116"/>
            <a:ext cx="6357982" cy="4357718"/>
          </a:xfrm>
          <a:prstGeom prst="roundRect">
            <a:avLst>
              <a:gd name="adj" fmla="val 11855"/>
            </a:avLst>
          </a:prstGeom>
          <a:solidFill>
            <a:schemeClr val="bg1">
              <a:lumMod val="65000"/>
            </a:schemeClr>
          </a:solid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r>
              <a:rPr lang="ru-RU" sz="1600" dirty="0" smtClean="0">
                <a:solidFill>
                  <a:srgbClr val="002060"/>
                </a:solidFill>
                <a:latin typeface="Times New Roman" pitchFamily="18" charset="0"/>
                <a:cs typeface="Times New Roman" pitchFamily="18" charset="0"/>
              </a:rPr>
              <a:t>В </a:t>
            </a:r>
            <a:r>
              <a:rPr lang="ru-RU" sz="1600" b="1" dirty="0" smtClean="0">
                <a:solidFill>
                  <a:srgbClr val="002060"/>
                </a:solidFill>
                <a:latin typeface="Times New Roman" pitchFamily="18" charset="0"/>
                <a:cs typeface="Times New Roman" pitchFamily="18" charset="0"/>
              </a:rPr>
              <a:t>Февральской революции </a:t>
            </a:r>
            <a:r>
              <a:rPr lang="ru-RU" sz="1600" dirty="0" smtClean="0">
                <a:solidFill>
                  <a:srgbClr val="002060"/>
                </a:solidFill>
                <a:latin typeface="Times New Roman" pitchFamily="18" charset="0"/>
                <a:cs typeface="Times New Roman" pitchFamily="18" charset="0"/>
              </a:rPr>
              <a:t>1917 г. движущей силой в борьбе был рабочий класс во главе с революционной большевистской партией. Союзниками рабочих выступили крестьяне. Февральская революция первая в истории народная революция эпохи империализма, которая завершилась победой. Царь Николай II отрекся от престола и в России возникло двоевластие.</a:t>
            </a:r>
          </a:p>
          <a:p>
            <a:pPr algn="just" fontAlgn="base"/>
            <a:r>
              <a:rPr lang="ru-RU" sz="1600" b="1" dirty="0" smtClean="0">
                <a:solidFill>
                  <a:srgbClr val="002060"/>
                </a:solidFill>
                <a:latin typeface="Times New Roman" pitchFamily="18" charset="0"/>
                <a:cs typeface="Times New Roman" pitchFamily="18" charset="0"/>
              </a:rPr>
              <a:t>Октябрьская революция </a:t>
            </a:r>
            <a:r>
              <a:rPr lang="ru-RU" sz="1600" dirty="0" smtClean="0">
                <a:solidFill>
                  <a:srgbClr val="002060"/>
                </a:solidFill>
                <a:latin typeface="Times New Roman" pitchFamily="18" charset="0"/>
                <a:cs typeface="Times New Roman" pitchFamily="18" charset="0"/>
              </a:rPr>
              <a:t>свершилась при полной поддержке народных масс, большевики одержали победу. В результате произошли кардинальные перемены в положении классов общества. На </a:t>
            </a:r>
            <a:r>
              <a:rPr lang="en-US" sz="1600" dirty="0" smtClean="0">
                <a:solidFill>
                  <a:srgbClr val="002060"/>
                </a:solidFill>
                <a:latin typeface="Times New Roman" pitchFamily="18" charset="0"/>
                <a:cs typeface="Times New Roman" pitchFamily="18" charset="0"/>
              </a:rPr>
              <a:t>I</a:t>
            </a:r>
            <a:r>
              <a:rPr lang="ru-RU" sz="1600" dirty="0" smtClean="0">
                <a:solidFill>
                  <a:srgbClr val="002060"/>
                </a:solidFill>
                <a:latin typeface="Times New Roman" pitchFamily="18" charset="0"/>
                <a:cs typeface="Times New Roman" pitchFamily="18" charset="0"/>
              </a:rPr>
              <a:t> Всероссийском съезде Советов был избран </a:t>
            </a:r>
            <a:r>
              <a:rPr lang="ru-RU" sz="1600" b="1" dirty="0" smtClean="0">
                <a:solidFill>
                  <a:srgbClr val="002060"/>
                </a:solidFill>
                <a:latin typeface="Times New Roman" pitchFamily="18" charset="0"/>
                <a:cs typeface="Times New Roman" pitchFamily="18" charset="0"/>
              </a:rPr>
              <a:t>Всероссийский Центральный Исполнительный Комитет </a:t>
            </a:r>
            <a:r>
              <a:rPr lang="ru-RU" sz="1600" dirty="0" smtClean="0">
                <a:solidFill>
                  <a:srgbClr val="002060"/>
                </a:solidFill>
                <a:latin typeface="Times New Roman" pitchFamily="18" charset="0"/>
                <a:cs typeface="Times New Roman" pitchFamily="18" charset="0"/>
              </a:rPr>
              <a:t>и образовано первое Советское правительство - </a:t>
            </a:r>
            <a:r>
              <a:rPr lang="ru-RU" sz="1600" b="1" dirty="0" smtClean="0">
                <a:solidFill>
                  <a:srgbClr val="002060"/>
                </a:solidFill>
                <a:latin typeface="Times New Roman" pitchFamily="18" charset="0"/>
                <a:cs typeface="Times New Roman" pitchFamily="18" charset="0"/>
              </a:rPr>
              <a:t>Совет Народных Комиссаров. </a:t>
            </a:r>
            <a:r>
              <a:rPr lang="ru-RU" sz="1600" dirty="0" smtClean="0">
                <a:solidFill>
                  <a:srgbClr val="002060"/>
                </a:solidFill>
                <a:latin typeface="Times New Roman" pitchFamily="18" charset="0"/>
                <a:cs typeface="Times New Roman" pitchFamily="18" charset="0"/>
              </a:rPr>
              <a:t>Председателем СНК был избран </a:t>
            </a:r>
            <a:r>
              <a:rPr lang="ru-RU" sz="1600" b="1" dirty="0" smtClean="0">
                <a:solidFill>
                  <a:srgbClr val="002060"/>
                </a:solidFill>
                <a:latin typeface="Times New Roman" pitchFamily="18" charset="0"/>
                <a:cs typeface="Times New Roman" pitchFamily="18" charset="0"/>
              </a:rPr>
              <a:t>В.И. Ленин</a:t>
            </a:r>
            <a:r>
              <a:rPr lang="ru-RU" sz="1600" dirty="0" smtClean="0">
                <a:solidFill>
                  <a:srgbClr val="002060"/>
                </a:solidFill>
                <a:latin typeface="Times New Roman" pitchFamily="18" charset="0"/>
                <a:cs typeface="Times New Roman" pitchFamily="18" charset="0"/>
              </a:rPr>
              <a:t>. Установилась диктатура пролетариата. Классовое общество было ликвидировано, помещичья земля передана в руки крестьян, а промышленные сооружения в руки рабочих. Вследствие Октябрьского переворота началась Гражданская война</a:t>
            </a:r>
          </a:p>
        </p:txBody>
      </p:sp>
      <p:pic>
        <p:nvPicPr>
          <p:cNvPr id="7" name="Рисунок 6" descr="img0.jpg"/>
          <p:cNvPicPr>
            <a:picLocks noChangeAspect="1"/>
          </p:cNvPicPr>
          <p:nvPr/>
        </p:nvPicPr>
        <p:blipFill>
          <a:blip r:embed="rId3" cstate="email">
            <a:clrChange>
              <a:clrFrom>
                <a:srgbClr val="FFFFFF"/>
              </a:clrFrom>
              <a:clrTo>
                <a:srgbClr val="FFFFFF">
                  <a:alpha val="0"/>
                </a:srgbClr>
              </a:clrTo>
            </a:clrChange>
          </a:blip>
          <a:stretch>
            <a:fillRect/>
          </a:stretch>
        </p:blipFill>
        <p:spPr>
          <a:xfrm>
            <a:off x="-285784" y="0"/>
            <a:ext cx="9858386" cy="2214554"/>
          </a:xfrm>
          <a:prstGeom prst="rect">
            <a:avLst/>
          </a:prstGeom>
        </p:spPr>
      </p:pic>
      <p:sp>
        <p:nvSpPr>
          <p:cNvPr id="8" name="TextBox 7"/>
          <p:cNvSpPr txBox="1"/>
          <p:nvPr/>
        </p:nvSpPr>
        <p:spPr>
          <a:xfrm>
            <a:off x="642910" y="500042"/>
            <a:ext cx="7858180" cy="1323439"/>
          </a:xfrm>
          <a:prstGeom prst="rect">
            <a:avLst/>
          </a:prstGeom>
          <a:noFill/>
        </p:spPr>
        <p:txBody>
          <a:bodyPr wrap="square" rtlCol="0">
            <a:spAutoFit/>
          </a:bodyPr>
          <a:lstStyle/>
          <a:p>
            <a:pPr lvl="0" algn="ctr"/>
            <a:r>
              <a:rPr lang="ru-RU" sz="4000" b="1" dirty="0" smtClean="0">
                <a:solidFill>
                  <a:srgbClr val="0070C0"/>
                </a:solidFill>
                <a:effectLst>
                  <a:outerShdw blurRad="38100" dist="38100" dir="2700000" algn="tl">
                    <a:srgbClr val="000000">
                      <a:alpha val="43137"/>
                    </a:srgbClr>
                  </a:outerShdw>
                </a:effectLst>
                <a:latin typeface="a_AlgeriusRough" pitchFamily="82" charset="-52"/>
              </a:rPr>
              <a:t>Февральская и октябрьская революции</a:t>
            </a:r>
          </a:p>
        </p:txBody>
      </p:sp>
      <p:sp>
        <p:nvSpPr>
          <p:cNvPr id="9" name="Прямоугольник 8"/>
          <p:cNvSpPr/>
          <p:nvPr/>
        </p:nvSpPr>
        <p:spPr>
          <a:xfrm>
            <a:off x="6786578" y="5121740"/>
            <a:ext cx="2043808" cy="928694"/>
          </a:xfrm>
          <a:prstGeom prst="rect">
            <a:avLst/>
          </a:prstGeom>
          <a:solidFill>
            <a:schemeClr val="bg2">
              <a:lumMod val="75000"/>
            </a:schemeClr>
          </a:solid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rgbClr val="002060"/>
                </a:solidFill>
                <a:latin typeface="Times New Roman" pitchFamily="18" charset="0"/>
                <a:cs typeface="Times New Roman" pitchFamily="18" charset="0"/>
              </a:rPr>
              <a:t>В. И. Ленин выступает перед </a:t>
            </a:r>
          </a:p>
          <a:p>
            <a:pPr algn="ctr"/>
            <a:r>
              <a:rPr lang="en-US" sz="1600" b="1" dirty="0" smtClean="0">
                <a:solidFill>
                  <a:srgbClr val="002060"/>
                </a:solidFill>
                <a:latin typeface="Times New Roman" pitchFamily="18" charset="0"/>
                <a:cs typeface="Times New Roman" pitchFamily="18" charset="0"/>
              </a:rPr>
              <a:t> II </a:t>
            </a:r>
            <a:r>
              <a:rPr lang="ru-RU" sz="1600" b="1" dirty="0" smtClean="0">
                <a:solidFill>
                  <a:srgbClr val="002060"/>
                </a:solidFill>
                <a:latin typeface="Times New Roman" pitchFamily="18" charset="0"/>
                <a:cs typeface="Times New Roman" pitchFamily="18" charset="0"/>
              </a:rPr>
              <a:t>Всероссийском Съезде Советов </a:t>
            </a:r>
            <a:endParaRPr lang="ru-RU" sz="1600" b="1" dirty="0">
              <a:solidFill>
                <a:srgbClr val="002060"/>
              </a:solidFill>
              <a:latin typeface="Times New Roman" pitchFamily="18" charset="0"/>
              <a:cs typeface="Times New Roman" pitchFamily="18" charset="0"/>
            </a:endParaRPr>
          </a:p>
        </p:txBody>
      </p:sp>
      <p:pic>
        <p:nvPicPr>
          <p:cNvPr id="10" name="Рисунок 9" descr="1432532718.jpg"/>
          <p:cNvPicPr>
            <a:picLocks noChangeAspect="1"/>
          </p:cNvPicPr>
          <p:nvPr/>
        </p:nvPicPr>
        <p:blipFill>
          <a:blip r:embed="rId4" cstate="email"/>
          <a:stretch>
            <a:fillRect/>
          </a:stretch>
        </p:blipFill>
        <p:spPr>
          <a:xfrm>
            <a:off x="6792860" y="2192782"/>
            <a:ext cx="2021456" cy="2830038"/>
          </a:xfrm>
          <a:prstGeom prst="rect">
            <a:avLst/>
          </a:prstGeom>
          <a:ln w="19050">
            <a:solidFill>
              <a:schemeClr val="bg2">
                <a:lumMod val="25000"/>
              </a:schemeClr>
            </a:solidFill>
          </a:ln>
        </p:spPr>
      </p:pic>
    </p:spTree>
  </p:cSld>
  <p:clrMapOvr>
    <a:masterClrMapping/>
  </p:clrMapOvr>
  <p:transition>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66.jpg"/>
          <p:cNvPicPr>
            <a:picLocks noGrp="1" noChangeAspect="1"/>
          </p:cNvPicPr>
          <p:nvPr>
            <p:ph idx="1"/>
          </p:nvPr>
        </p:nvPicPr>
        <p:blipFill>
          <a:blip r:embed="rId2" cstate="email"/>
          <a:srcRect/>
          <a:stretch>
            <a:fillRect/>
          </a:stretch>
        </p:blipFill>
        <p:spPr>
          <a:xfrm>
            <a:off x="-22019" y="0"/>
            <a:ext cx="9172438" cy="6858000"/>
          </a:xfrm>
        </p:spPr>
      </p:pic>
      <p:sp>
        <p:nvSpPr>
          <p:cNvPr id="3" name="Скругленный прямоугольник 2"/>
          <p:cNvSpPr/>
          <p:nvPr/>
        </p:nvSpPr>
        <p:spPr>
          <a:xfrm>
            <a:off x="285720" y="1958054"/>
            <a:ext cx="6357982" cy="2286016"/>
          </a:xfrm>
          <a:prstGeom prst="roundRect">
            <a:avLst>
              <a:gd name="adj" fmla="val 11855"/>
            </a:avLst>
          </a:prstGeom>
          <a:solidFill>
            <a:schemeClr val="bg1">
              <a:lumMod val="65000"/>
            </a:schemeClr>
          </a:solid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dirty="0" smtClean="0">
                <a:solidFill>
                  <a:srgbClr val="002060"/>
                </a:solidFill>
                <a:latin typeface="Times New Roman" pitchFamily="18" charset="0"/>
                <a:cs typeface="Times New Roman" pitchFamily="18" charset="0"/>
              </a:rPr>
              <a:t>Гражданская война началась в октябре 1917 г. Несмотря на триумфальное шествие Советской власти, в ряде регионов России обозначилась оппозиция революции, продолжался распад Российской империи, где каждое новое образование стало формировать собственные вооружённые  отряды. Советское правительство развернуло активные действия для защиты своей власти. Был осуществлен переход к всеобщей воинской обязанности. Революция закончилась разгромом «белой армии». Гражданская война принесла огромные бедствия</a:t>
            </a:r>
          </a:p>
        </p:txBody>
      </p:sp>
      <p:pic>
        <p:nvPicPr>
          <p:cNvPr id="7" name="Рисунок 6" descr="1440387034960a_250.jpg"/>
          <p:cNvPicPr>
            <a:picLocks noChangeAspect="1"/>
          </p:cNvPicPr>
          <p:nvPr/>
        </p:nvPicPr>
        <p:blipFill>
          <a:blip r:embed="rId3" cstate="email"/>
          <a:stretch>
            <a:fillRect/>
          </a:stretch>
        </p:blipFill>
        <p:spPr>
          <a:xfrm>
            <a:off x="6873665" y="1958055"/>
            <a:ext cx="1964259" cy="2790141"/>
          </a:xfrm>
          <a:prstGeom prst="rect">
            <a:avLst/>
          </a:prstGeom>
          <a:ln w="19050">
            <a:solidFill>
              <a:schemeClr val="bg2">
                <a:lumMod val="25000"/>
              </a:schemeClr>
            </a:solidFill>
          </a:ln>
        </p:spPr>
      </p:pic>
      <p:pic>
        <p:nvPicPr>
          <p:cNvPr id="8" name="Рисунок 7" descr="img0.jpg"/>
          <p:cNvPicPr>
            <a:picLocks noChangeAspect="1"/>
          </p:cNvPicPr>
          <p:nvPr/>
        </p:nvPicPr>
        <p:blipFill>
          <a:blip r:embed="rId4" cstate="email">
            <a:clrChange>
              <a:clrFrom>
                <a:srgbClr val="FFFFFF"/>
              </a:clrFrom>
              <a:clrTo>
                <a:srgbClr val="FFFFFF">
                  <a:alpha val="0"/>
                </a:srgbClr>
              </a:clrTo>
            </a:clrChange>
          </a:blip>
          <a:stretch>
            <a:fillRect/>
          </a:stretch>
        </p:blipFill>
        <p:spPr>
          <a:xfrm>
            <a:off x="-285784" y="0"/>
            <a:ext cx="9858386" cy="1857364"/>
          </a:xfrm>
          <a:prstGeom prst="rect">
            <a:avLst/>
          </a:prstGeom>
        </p:spPr>
      </p:pic>
      <p:sp>
        <p:nvSpPr>
          <p:cNvPr id="9" name="TextBox 8"/>
          <p:cNvSpPr txBox="1"/>
          <p:nvPr/>
        </p:nvSpPr>
        <p:spPr>
          <a:xfrm>
            <a:off x="642910" y="571480"/>
            <a:ext cx="7858180" cy="707886"/>
          </a:xfrm>
          <a:prstGeom prst="rect">
            <a:avLst/>
          </a:prstGeom>
          <a:noFill/>
        </p:spPr>
        <p:txBody>
          <a:bodyPr wrap="square" rtlCol="0">
            <a:spAutoFit/>
          </a:bodyPr>
          <a:lstStyle/>
          <a:p>
            <a:pPr lvl="0" algn="ctr"/>
            <a:r>
              <a:rPr lang="ru-RU" sz="4000" b="1" dirty="0" smtClean="0">
                <a:solidFill>
                  <a:srgbClr val="0070C0"/>
                </a:solidFill>
                <a:effectLst>
                  <a:outerShdw blurRad="38100" dist="38100" dir="2700000" algn="tl">
                    <a:srgbClr val="000000">
                      <a:alpha val="43137"/>
                    </a:srgbClr>
                  </a:outerShdw>
                </a:effectLst>
                <a:latin typeface="a_AlgeriusRough" pitchFamily="82" charset="-52"/>
              </a:rPr>
              <a:t>Гражданская война</a:t>
            </a:r>
          </a:p>
        </p:txBody>
      </p:sp>
      <p:sp>
        <p:nvSpPr>
          <p:cNvPr id="12" name="Прямоугольник 11"/>
          <p:cNvSpPr/>
          <p:nvPr/>
        </p:nvSpPr>
        <p:spPr>
          <a:xfrm>
            <a:off x="2214546" y="5407492"/>
            <a:ext cx="2214578" cy="1307656"/>
          </a:xfrm>
          <a:prstGeom prst="rect">
            <a:avLst/>
          </a:prstGeom>
          <a:solidFill>
            <a:schemeClr val="bg2">
              <a:lumMod val="75000"/>
            </a:schemeClr>
          </a:solid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200" dirty="0" smtClean="0">
                <a:solidFill>
                  <a:srgbClr val="002060"/>
                </a:solidFill>
                <a:latin typeface="Times New Roman" pitchFamily="18" charset="0"/>
                <a:cs typeface="Times New Roman" pitchFamily="18" charset="0"/>
              </a:rPr>
              <a:t>Мордвинов, Р. Н.</a:t>
            </a:r>
          </a:p>
          <a:p>
            <a:r>
              <a:rPr lang="ru-RU" sz="1200" dirty="0" smtClean="0">
                <a:solidFill>
                  <a:srgbClr val="002060"/>
                </a:solidFill>
                <a:latin typeface="Times New Roman" pitchFamily="18" charset="0"/>
                <a:cs typeface="Times New Roman" pitchFamily="18" charset="0"/>
              </a:rPr>
              <a:t>В грозные годы гражданской войны / Ростислав Мордвинов. -  2-е изд., </a:t>
            </a:r>
            <a:r>
              <a:rPr lang="ru-RU" sz="1200" dirty="0" err="1" smtClean="0">
                <a:solidFill>
                  <a:srgbClr val="002060"/>
                </a:solidFill>
                <a:latin typeface="Times New Roman" pitchFamily="18" charset="0"/>
                <a:cs typeface="Times New Roman" pitchFamily="18" charset="0"/>
              </a:rPr>
              <a:t>испр</a:t>
            </a:r>
            <a:r>
              <a:rPr lang="ru-RU" sz="1200" dirty="0" smtClean="0">
                <a:solidFill>
                  <a:srgbClr val="002060"/>
                </a:solidFill>
                <a:latin typeface="Times New Roman" pitchFamily="18" charset="0"/>
                <a:cs typeface="Times New Roman" pitchFamily="18" charset="0"/>
              </a:rPr>
              <a:t>. и доп. – М. : Просвещение, 1977. – 319 с. : ил. – (Пособие для учащихся).</a:t>
            </a:r>
            <a:endParaRPr lang="ru-RU" sz="1200" b="1" dirty="0">
              <a:solidFill>
                <a:srgbClr val="002060"/>
              </a:solidFill>
              <a:latin typeface="Times New Roman" pitchFamily="18" charset="0"/>
              <a:cs typeface="Times New Roman" pitchFamily="18" charset="0"/>
            </a:endParaRPr>
          </a:p>
        </p:txBody>
      </p:sp>
      <p:pic>
        <p:nvPicPr>
          <p:cNvPr id="11" name="Рисунок 10" descr="1010137446.jpg"/>
          <p:cNvPicPr>
            <a:picLocks noChangeAspect="1"/>
          </p:cNvPicPr>
          <p:nvPr/>
        </p:nvPicPr>
        <p:blipFill>
          <a:blip r:embed="rId5" cstate="email"/>
          <a:stretch>
            <a:fillRect/>
          </a:stretch>
        </p:blipFill>
        <p:spPr>
          <a:xfrm>
            <a:off x="4429124" y="4390292"/>
            <a:ext cx="1505644" cy="2347962"/>
          </a:xfrm>
          <a:prstGeom prst="rect">
            <a:avLst/>
          </a:prstGeom>
          <a:ln w="19050">
            <a:solidFill>
              <a:schemeClr val="bg2">
                <a:lumMod val="25000"/>
              </a:schemeClr>
            </a:solidFill>
          </a:ln>
        </p:spPr>
      </p:pic>
    </p:spTree>
  </p:cSld>
  <p:clrMapOvr>
    <a:masterClrMapping/>
  </p:clrMapOvr>
  <p:transition>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8.jpg"/>
          <p:cNvPicPr>
            <a:picLocks noGrp="1" noChangeAspect="1"/>
          </p:cNvPicPr>
          <p:nvPr>
            <p:ph idx="1"/>
          </p:nvPr>
        </p:nvPicPr>
        <p:blipFill>
          <a:blip r:embed="rId2" cstate="email"/>
          <a:srcRect/>
          <a:stretch>
            <a:fillRect/>
          </a:stretch>
        </p:blipFill>
        <p:spPr>
          <a:xfrm>
            <a:off x="0" y="0"/>
            <a:ext cx="9155848" cy="6858000"/>
          </a:xfrm>
        </p:spPr>
      </p:pic>
      <p:pic>
        <p:nvPicPr>
          <p:cNvPr id="8" name="Рисунок 7" descr="d451488adbc63fc59e13252040833024.jpg"/>
          <p:cNvPicPr>
            <a:picLocks noChangeAspect="1"/>
          </p:cNvPicPr>
          <p:nvPr/>
        </p:nvPicPr>
        <p:blipFill>
          <a:blip r:embed="rId3" cstate="email">
            <a:clrChange>
              <a:clrFrom>
                <a:srgbClr val="FFFFFF"/>
              </a:clrFrom>
              <a:clrTo>
                <a:srgbClr val="FFFFFF">
                  <a:alpha val="0"/>
                </a:srgbClr>
              </a:clrTo>
            </a:clrChange>
            <a:lum bright="10000"/>
          </a:blip>
          <a:stretch>
            <a:fillRect/>
          </a:stretch>
        </p:blipFill>
        <p:spPr>
          <a:xfrm>
            <a:off x="-500098" y="0"/>
            <a:ext cx="10144196" cy="2071678"/>
          </a:xfrm>
          <a:prstGeom prst="rect">
            <a:avLst/>
          </a:prstGeom>
        </p:spPr>
      </p:pic>
      <p:sp>
        <p:nvSpPr>
          <p:cNvPr id="9" name="TextBox 8"/>
          <p:cNvSpPr txBox="1"/>
          <p:nvPr/>
        </p:nvSpPr>
        <p:spPr>
          <a:xfrm>
            <a:off x="714348" y="571480"/>
            <a:ext cx="7429552" cy="769441"/>
          </a:xfrm>
          <a:prstGeom prst="rect">
            <a:avLst/>
          </a:prstGeom>
          <a:noFill/>
        </p:spPr>
        <p:txBody>
          <a:bodyPr wrap="square" rtlCol="0">
            <a:spAutoFit/>
          </a:bodyPr>
          <a:lstStyle/>
          <a:p>
            <a:pPr lvl="0" algn="ctr"/>
            <a:r>
              <a:rPr lang="ru-RU" sz="4400" b="1" dirty="0" smtClean="0">
                <a:solidFill>
                  <a:srgbClr val="0070C0"/>
                </a:solidFill>
                <a:effectLst>
                  <a:outerShdw blurRad="38100" dist="38100" dir="2700000" algn="tl">
                    <a:srgbClr val="000000">
                      <a:alpha val="43137"/>
                    </a:srgbClr>
                  </a:outerShdw>
                </a:effectLst>
                <a:latin typeface="a_AlgeriusRough" pitchFamily="82" charset="-52"/>
              </a:rPr>
              <a:t>Советский период</a:t>
            </a:r>
          </a:p>
        </p:txBody>
      </p:sp>
      <p:pic>
        <p:nvPicPr>
          <p:cNvPr id="5" name="Рисунок 4" descr="906768729ece5ef42a302b137636f282.jpg"/>
          <p:cNvPicPr>
            <a:picLocks noChangeAspect="1"/>
          </p:cNvPicPr>
          <p:nvPr/>
        </p:nvPicPr>
        <p:blipFill>
          <a:blip r:embed="rId4" cstate="email"/>
          <a:srcRect/>
          <a:stretch>
            <a:fillRect/>
          </a:stretch>
        </p:blipFill>
        <p:spPr>
          <a:xfrm>
            <a:off x="357159" y="2071678"/>
            <a:ext cx="1925235" cy="2357454"/>
          </a:xfrm>
          <a:prstGeom prst="rect">
            <a:avLst/>
          </a:prstGeom>
          <a:ln w="19050">
            <a:solidFill>
              <a:schemeClr val="bg2">
                <a:lumMod val="25000"/>
              </a:schemeClr>
            </a:solidFill>
          </a:ln>
        </p:spPr>
      </p:pic>
      <p:sp>
        <p:nvSpPr>
          <p:cNvPr id="6" name="Прямоугольник 5"/>
          <p:cNvSpPr/>
          <p:nvPr/>
        </p:nvSpPr>
        <p:spPr>
          <a:xfrm>
            <a:off x="324500" y="4429132"/>
            <a:ext cx="2000264" cy="642942"/>
          </a:xfrm>
          <a:prstGeom prst="rect">
            <a:avLst/>
          </a:prstGeom>
          <a:solidFill>
            <a:schemeClr val="bg2">
              <a:lumMod val="75000"/>
            </a:schemeClr>
          </a:solid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rgbClr val="0070C0"/>
                </a:solidFill>
                <a:latin typeface="Times New Roman" pitchFamily="18" charset="0"/>
                <a:cs typeface="Times New Roman" pitchFamily="18" charset="0"/>
              </a:rPr>
              <a:t>Владимир Ильич Ленин</a:t>
            </a:r>
          </a:p>
          <a:p>
            <a:pPr algn="ctr"/>
            <a:r>
              <a:rPr lang="ru-RU" sz="1400" b="1" dirty="0" smtClean="0">
                <a:solidFill>
                  <a:srgbClr val="0070C0"/>
                </a:solidFill>
                <a:latin typeface="Times New Roman" pitchFamily="18" charset="0"/>
                <a:cs typeface="Times New Roman" pitchFamily="18" charset="0"/>
              </a:rPr>
              <a:t>(1870 – 1924 гг.) </a:t>
            </a:r>
            <a:endParaRPr lang="ru-RU" sz="1400" b="1" dirty="0">
              <a:solidFill>
                <a:srgbClr val="0070C0"/>
              </a:solidFill>
              <a:latin typeface="Times New Roman" pitchFamily="18" charset="0"/>
              <a:cs typeface="Times New Roman" pitchFamily="18" charset="0"/>
            </a:endParaRPr>
          </a:p>
        </p:txBody>
      </p:sp>
      <p:sp>
        <p:nvSpPr>
          <p:cNvPr id="7" name="Скругленный прямоугольник 6"/>
          <p:cNvSpPr/>
          <p:nvPr/>
        </p:nvSpPr>
        <p:spPr>
          <a:xfrm>
            <a:off x="2500298" y="2045142"/>
            <a:ext cx="4357718" cy="3929090"/>
          </a:xfrm>
          <a:prstGeom prst="roundRect">
            <a:avLst>
              <a:gd name="adj" fmla="val 11855"/>
            </a:avLst>
          </a:prstGeom>
          <a:solidFill>
            <a:schemeClr val="bg1">
              <a:lumMod val="65000"/>
            </a:schemeClr>
          </a:solid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b="1" dirty="0" smtClean="0">
                <a:solidFill>
                  <a:srgbClr val="002060"/>
                </a:solidFill>
                <a:latin typeface="Times New Roman" pitchFamily="18" charset="0"/>
                <a:cs typeface="Times New Roman" pitchFamily="18" charset="0"/>
              </a:rPr>
              <a:t>Владимир Ильич Ленин (Ульянов)</a:t>
            </a:r>
            <a:r>
              <a:rPr lang="ru-RU" sz="1600" dirty="0" smtClean="0">
                <a:solidFill>
                  <a:srgbClr val="002060"/>
                </a:solidFill>
                <a:latin typeface="Times New Roman" pitchFamily="18" charset="0"/>
                <a:cs typeface="Times New Roman" pitchFamily="18" charset="0"/>
              </a:rPr>
              <a:t> - глава советского правительства. Российский революционер, создатель   социал-демократической рабочей партии (большевиков), первый председатель Совета Народных Комиссаров РСФСР, создатель первого в мировой истории</a:t>
            </a:r>
            <a:r>
              <a:rPr lang="en-US" sz="1600" dirty="0" smtClean="0">
                <a:solidFill>
                  <a:srgbClr val="002060"/>
                </a:solidFill>
                <a:latin typeface="Times New Roman" pitchFamily="18" charset="0"/>
                <a:cs typeface="Times New Roman" pitchFamily="18" charset="0"/>
              </a:rPr>
              <a:t> </a:t>
            </a:r>
            <a:r>
              <a:rPr lang="ru-RU" sz="1600" dirty="0" smtClean="0">
                <a:solidFill>
                  <a:srgbClr val="002060"/>
                </a:solidFill>
                <a:latin typeface="Times New Roman" pitchFamily="18" charset="0"/>
                <a:cs typeface="Times New Roman" pitchFamily="18" charset="0"/>
              </a:rPr>
              <a:t>социалистического государства, основоположник марксизма-ленинизма, идеолог, основатель СССР.  В. Ульянов основал Красную Армию, заключил мир с Германией, разработал  политику «военного коммунизма». Ввел новую экономическую политику.  Невероятным усилием воли создал новое, основанное на неограниченном насилии, государство</a:t>
            </a:r>
          </a:p>
        </p:txBody>
      </p:sp>
      <p:pic>
        <p:nvPicPr>
          <p:cNvPr id="10" name="Рисунок 9" descr="695406.jpg"/>
          <p:cNvPicPr>
            <a:picLocks noChangeAspect="1"/>
          </p:cNvPicPr>
          <p:nvPr/>
        </p:nvPicPr>
        <p:blipFill>
          <a:blip r:embed="rId5" cstate="email"/>
          <a:srcRect/>
          <a:stretch>
            <a:fillRect/>
          </a:stretch>
        </p:blipFill>
        <p:spPr>
          <a:xfrm>
            <a:off x="7072330" y="2071678"/>
            <a:ext cx="1714520" cy="2428892"/>
          </a:xfrm>
          <a:prstGeom prst="rect">
            <a:avLst/>
          </a:prstGeom>
          <a:ln w="19050">
            <a:solidFill>
              <a:schemeClr val="bg2">
                <a:lumMod val="25000"/>
              </a:schemeClr>
            </a:solidFill>
          </a:ln>
        </p:spPr>
      </p:pic>
      <p:sp>
        <p:nvSpPr>
          <p:cNvPr id="11" name="Прямоугольник 10"/>
          <p:cNvSpPr/>
          <p:nvPr/>
        </p:nvSpPr>
        <p:spPr>
          <a:xfrm>
            <a:off x="7011778" y="4500570"/>
            <a:ext cx="1818608" cy="1785950"/>
          </a:xfrm>
          <a:prstGeom prst="rect">
            <a:avLst/>
          </a:prstGeom>
          <a:solidFill>
            <a:schemeClr val="bg2">
              <a:lumMod val="75000"/>
            </a:schemeClr>
          </a:solid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rgbClr val="002060"/>
                </a:solidFill>
                <a:latin typeface="Times New Roman" pitchFamily="18" charset="0"/>
                <a:cs typeface="Times New Roman" pitchFamily="18" charset="0"/>
              </a:rPr>
              <a:t>Владимир Ильич Ленин : биографическая хроника, 1870 – 1924. Т. 11. Июль – ноябрь 1921 / </a:t>
            </a:r>
            <a:r>
              <a:rPr lang="ru-RU" sz="1200" dirty="0" err="1" smtClean="0">
                <a:solidFill>
                  <a:srgbClr val="002060"/>
                </a:solidFill>
                <a:latin typeface="Times New Roman" pitchFamily="18" charset="0"/>
                <a:cs typeface="Times New Roman" pitchFamily="18" charset="0"/>
              </a:rPr>
              <a:t>Ин-т</a:t>
            </a:r>
            <a:r>
              <a:rPr lang="ru-RU" sz="1200" dirty="0" smtClean="0">
                <a:solidFill>
                  <a:srgbClr val="002060"/>
                </a:solidFill>
                <a:latin typeface="Times New Roman" pitchFamily="18" charset="0"/>
                <a:cs typeface="Times New Roman" pitchFamily="18" charset="0"/>
              </a:rPr>
              <a:t> марксизма – ленинизма при ЦККПСС.  – М. : Политиздат, 1980. - 783 с. : ил., фото.</a:t>
            </a:r>
            <a:endParaRPr lang="ru-RU" sz="1200" b="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20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4" name="Рисунок 3" descr="novgorodskaja_rus.jpg"/>
          <p:cNvPicPr>
            <a:picLocks noChangeAspect="1"/>
          </p:cNvPicPr>
          <p:nvPr/>
        </p:nvPicPr>
        <p:blipFill>
          <a:blip r:embed="rId2" cstate="email">
            <a:lum bright="20000"/>
          </a:blip>
          <a:srcRect/>
          <a:stretch>
            <a:fillRect/>
          </a:stretch>
        </p:blipFill>
        <p:spPr>
          <a:xfrm>
            <a:off x="0" y="0"/>
            <a:ext cx="9170625" cy="6858000"/>
          </a:xfrm>
          <a:prstGeom prst="rect">
            <a:avLst/>
          </a:prstGeom>
          <a:ln>
            <a:noFill/>
          </a:ln>
        </p:spPr>
      </p:pic>
      <p:pic>
        <p:nvPicPr>
          <p:cNvPr id="7" name="Рисунок 6" descr="d451488adbc63fc59e13252040833024.jpg"/>
          <p:cNvPicPr>
            <a:picLocks noChangeAspect="1"/>
          </p:cNvPicPr>
          <p:nvPr/>
        </p:nvPicPr>
        <p:blipFill>
          <a:blip r:embed="rId3" cstate="email">
            <a:clrChange>
              <a:clrFrom>
                <a:srgbClr val="FFFFFF"/>
              </a:clrFrom>
              <a:clrTo>
                <a:srgbClr val="FFFFFF">
                  <a:alpha val="0"/>
                </a:srgbClr>
              </a:clrTo>
            </a:clrChange>
            <a:lum bright="10000"/>
          </a:blip>
          <a:stretch>
            <a:fillRect/>
          </a:stretch>
        </p:blipFill>
        <p:spPr>
          <a:xfrm>
            <a:off x="-428660" y="0"/>
            <a:ext cx="10144196" cy="2428868"/>
          </a:xfrm>
          <a:prstGeom prst="rect">
            <a:avLst/>
          </a:prstGeom>
          <a:ln>
            <a:noFill/>
          </a:ln>
          <a:effectLst>
            <a:softEdge rad="112500"/>
          </a:effectLst>
        </p:spPr>
      </p:pic>
      <p:sp>
        <p:nvSpPr>
          <p:cNvPr id="6" name="TextBox 5"/>
          <p:cNvSpPr txBox="1"/>
          <p:nvPr/>
        </p:nvSpPr>
        <p:spPr>
          <a:xfrm>
            <a:off x="785786" y="270078"/>
            <a:ext cx="7429552" cy="2308324"/>
          </a:xfrm>
          <a:prstGeom prst="rect">
            <a:avLst/>
          </a:prstGeom>
          <a:noFill/>
        </p:spPr>
        <p:txBody>
          <a:bodyPr wrap="square" rtlCol="0">
            <a:spAutoFit/>
          </a:bodyPr>
          <a:lstStyle/>
          <a:p>
            <a:pPr algn="ctr"/>
            <a:endParaRPr lang="ru-RU" sz="1600" dirty="0" smtClean="0">
              <a:latin typeface="a_AlgeriusRough" pitchFamily="82" charset="-52"/>
            </a:endParaRPr>
          </a:p>
          <a:p>
            <a:pPr algn="ctr"/>
            <a:r>
              <a:rPr lang="ru-RU" sz="1600" dirty="0" smtClean="0">
                <a:latin typeface="a_AlgeriusRough" pitchFamily="82" charset="-52"/>
              </a:rPr>
              <a:t> </a:t>
            </a:r>
            <a:r>
              <a:rPr lang="ru-RU" sz="4000" b="1" dirty="0" smtClean="0">
                <a:solidFill>
                  <a:srgbClr val="0070C0"/>
                </a:solidFill>
                <a:effectLst>
                  <a:outerShdw blurRad="38100" dist="38100" dir="2700000" algn="tl">
                    <a:srgbClr val="000000">
                      <a:alpha val="43137"/>
                    </a:srgbClr>
                  </a:outerShdw>
                </a:effectLst>
                <a:latin typeface="a_AlgeriusRough" pitchFamily="82" charset="-52"/>
              </a:rPr>
              <a:t>Древнерусское государство</a:t>
            </a:r>
            <a:endParaRPr lang="ru-RU" sz="3600" b="1" dirty="0" smtClean="0">
              <a:solidFill>
                <a:srgbClr val="0070C0"/>
              </a:solidFill>
              <a:effectLst>
                <a:outerShdw blurRad="38100" dist="38100" dir="2700000" algn="tl">
                  <a:srgbClr val="000000">
                    <a:alpha val="43137"/>
                  </a:srgbClr>
                </a:outerShdw>
              </a:effectLst>
              <a:latin typeface="a_AlgeriusRough" pitchFamily="82" charset="-52"/>
            </a:endParaRPr>
          </a:p>
          <a:p>
            <a:pPr algn="ctr"/>
            <a:r>
              <a:rPr lang="ru-RU" sz="4800" b="1" dirty="0" smtClean="0">
                <a:solidFill>
                  <a:srgbClr val="0070C0"/>
                </a:solidFill>
                <a:effectLst>
                  <a:outerShdw blurRad="38100" dist="38100" dir="2700000" algn="tl">
                    <a:srgbClr val="000000">
                      <a:alpha val="43137"/>
                    </a:srgbClr>
                  </a:outerShdw>
                </a:effectLst>
                <a:latin typeface="a_AlgeriusRough" pitchFamily="82" charset="-52"/>
              </a:rPr>
              <a:t> </a:t>
            </a:r>
            <a:endParaRPr lang="ru-RU" sz="2400" b="1" dirty="0">
              <a:solidFill>
                <a:srgbClr val="0070C0"/>
              </a:solidFill>
              <a:effectLst>
                <a:outerShdw blurRad="38100" dist="38100" dir="2700000" algn="tl">
                  <a:srgbClr val="000000">
                    <a:alpha val="43137"/>
                  </a:srgbClr>
                </a:outerShdw>
              </a:effectLst>
              <a:latin typeface="a_AlgeriusRough" pitchFamily="82" charset="-52"/>
            </a:endParaRPr>
          </a:p>
        </p:txBody>
      </p:sp>
      <p:sp>
        <p:nvSpPr>
          <p:cNvPr id="8" name="Прямоугольник 7"/>
          <p:cNvSpPr/>
          <p:nvPr/>
        </p:nvSpPr>
        <p:spPr>
          <a:xfrm>
            <a:off x="428596" y="2281228"/>
            <a:ext cx="8358246" cy="862020"/>
          </a:xfrm>
          <a:prstGeom prst="rect">
            <a:avLst/>
          </a:prstGeom>
          <a:solidFill>
            <a:schemeClr val="bg1">
              <a:lumMod val="85000"/>
            </a:schemeClr>
          </a:solid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b="1" dirty="0" smtClean="0">
                <a:solidFill>
                  <a:srgbClr val="002060"/>
                </a:solidFill>
                <a:latin typeface="Times New Roman" pitchFamily="18" charset="0"/>
                <a:cs typeface="Times New Roman" pitchFamily="18" charset="0"/>
              </a:rPr>
              <a:t>Древнерусское государство</a:t>
            </a:r>
            <a:r>
              <a:rPr lang="ru-RU" sz="1600" dirty="0" smtClean="0">
                <a:solidFill>
                  <a:srgbClr val="002060"/>
                </a:solidFill>
                <a:latin typeface="Times New Roman" pitchFamily="18" charset="0"/>
                <a:cs typeface="Times New Roman" pitchFamily="18" charset="0"/>
              </a:rPr>
              <a:t> возникло в 862 году. в результате объединения под властью князей династии Рюриковичей. Именно в этом году на правление в Новгород из варяжских земель был приглашен князь </a:t>
            </a:r>
            <a:r>
              <a:rPr lang="ru-RU" sz="1600" dirty="0" err="1" smtClean="0">
                <a:solidFill>
                  <a:srgbClr val="002060"/>
                </a:solidFill>
                <a:latin typeface="Times New Roman" pitchFamily="18" charset="0"/>
                <a:cs typeface="Times New Roman" pitchFamily="18" charset="0"/>
              </a:rPr>
              <a:t>Рюрик</a:t>
            </a:r>
            <a:endParaRPr lang="ru-RU" sz="1600" dirty="0">
              <a:solidFill>
                <a:srgbClr val="002060"/>
              </a:solidFill>
              <a:latin typeface="Times New Roman" pitchFamily="18" charset="0"/>
              <a:cs typeface="Times New Roman" pitchFamily="18" charset="0"/>
            </a:endParaRPr>
          </a:p>
        </p:txBody>
      </p:sp>
      <p:pic>
        <p:nvPicPr>
          <p:cNvPr id="13" name="Рисунок 12" descr="r1b.jpg"/>
          <p:cNvPicPr>
            <a:picLocks noChangeAspect="1"/>
          </p:cNvPicPr>
          <p:nvPr/>
        </p:nvPicPr>
        <p:blipFill>
          <a:blip r:embed="rId4" cstate="email"/>
          <a:stretch>
            <a:fillRect/>
          </a:stretch>
        </p:blipFill>
        <p:spPr>
          <a:xfrm>
            <a:off x="456490" y="3478688"/>
            <a:ext cx="1735587" cy="2500330"/>
          </a:xfrm>
          <a:prstGeom prst="rect">
            <a:avLst/>
          </a:prstGeom>
          <a:ln w="19050">
            <a:solidFill>
              <a:schemeClr val="bg2">
                <a:lumMod val="25000"/>
              </a:schemeClr>
            </a:solidFill>
          </a:ln>
        </p:spPr>
      </p:pic>
      <p:sp>
        <p:nvSpPr>
          <p:cNvPr id="14" name="Прямоугольник 13"/>
          <p:cNvSpPr/>
          <p:nvPr/>
        </p:nvSpPr>
        <p:spPr>
          <a:xfrm>
            <a:off x="445604" y="6006912"/>
            <a:ext cx="1747170" cy="422484"/>
          </a:xfrm>
          <a:prstGeom prst="rect">
            <a:avLst/>
          </a:prstGeom>
          <a:solidFill>
            <a:schemeClr val="bg2">
              <a:lumMod val="75000"/>
            </a:schemeClr>
          </a:solid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rgbClr val="0070C0"/>
                </a:solidFill>
                <a:latin typeface="Times New Roman" pitchFamily="18" charset="0"/>
                <a:cs typeface="Times New Roman" pitchFamily="18" charset="0"/>
              </a:rPr>
              <a:t>Князь </a:t>
            </a:r>
            <a:r>
              <a:rPr lang="ru-RU" sz="1400" b="1" dirty="0" err="1" smtClean="0">
                <a:solidFill>
                  <a:srgbClr val="0070C0"/>
                </a:solidFill>
                <a:latin typeface="Times New Roman" pitchFamily="18" charset="0"/>
                <a:cs typeface="Times New Roman" pitchFamily="18" charset="0"/>
              </a:rPr>
              <a:t>Рюрик</a:t>
            </a:r>
            <a:endParaRPr lang="ru-RU" sz="1400" b="1" dirty="0" smtClean="0">
              <a:solidFill>
                <a:srgbClr val="0070C0"/>
              </a:solidFill>
              <a:latin typeface="Times New Roman" pitchFamily="18" charset="0"/>
              <a:cs typeface="Times New Roman" pitchFamily="18" charset="0"/>
            </a:endParaRPr>
          </a:p>
          <a:p>
            <a:pPr algn="ctr"/>
            <a:r>
              <a:rPr lang="ru-RU" sz="1400" b="1" dirty="0" smtClean="0">
                <a:solidFill>
                  <a:srgbClr val="0070C0"/>
                </a:solidFill>
                <a:latin typeface="Times New Roman" pitchFamily="18" charset="0"/>
                <a:cs typeface="Times New Roman" pitchFamily="18" charset="0"/>
              </a:rPr>
              <a:t>(830–879 гг.)</a:t>
            </a:r>
            <a:endParaRPr lang="ru-RU" sz="1400" b="1" dirty="0">
              <a:solidFill>
                <a:srgbClr val="0070C0"/>
              </a:solidFill>
              <a:latin typeface="Times New Roman" pitchFamily="18" charset="0"/>
              <a:cs typeface="Times New Roman" pitchFamily="18" charset="0"/>
            </a:endParaRPr>
          </a:p>
        </p:txBody>
      </p:sp>
      <p:sp>
        <p:nvSpPr>
          <p:cNvPr id="15" name="Скругленный прямоугольник 14"/>
          <p:cNvSpPr/>
          <p:nvPr/>
        </p:nvSpPr>
        <p:spPr>
          <a:xfrm>
            <a:off x="2428860" y="3500438"/>
            <a:ext cx="4219606" cy="1857388"/>
          </a:xfrm>
          <a:prstGeom prst="roundRect">
            <a:avLst>
              <a:gd name="adj" fmla="val 9792"/>
            </a:avLst>
          </a:prstGeom>
          <a:solidFill>
            <a:schemeClr val="bg1">
              <a:lumMod val="65000"/>
            </a:schemeClr>
          </a:solid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b="1" dirty="0" smtClean="0">
                <a:solidFill>
                  <a:srgbClr val="002060"/>
                </a:solidFill>
                <a:latin typeface="Times New Roman" pitchFamily="18" charset="0"/>
                <a:cs typeface="Times New Roman" pitchFamily="18" charset="0"/>
              </a:rPr>
              <a:t>Князь </a:t>
            </a:r>
            <a:r>
              <a:rPr lang="ru-RU" sz="1600" b="1" dirty="0" err="1" smtClean="0">
                <a:solidFill>
                  <a:srgbClr val="002060"/>
                </a:solidFill>
                <a:latin typeface="Times New Roman" pitchFamily="18" charset="0"/>
                <a:cs typeface="Times New Roman" pitchFamily="18" charset="0"/>
              </a:rPr>
              <a:t>Рюрик</a:t>
            </a:r>
            <a:r>
              <a:rPr lang="ru-RU" sz="1600" b="1" dirty="0" smtClean="0">
                <a:solidFill>
                  <a:srgbClr val="002060"/>
                </a:solidFill>
                <a:latin typeface="Times New Roman" pitchFamily="18" charset="0"/>
                <a:cs typeface="Times New Roman" pitchFamily="18" charset="0"/>
              </a:rPr>
              <a:t> </a:t>
            </a:r>
            <a:r>
              <a:rPr lang="ru-RU" sz="1600" dirty="0" smtClean="0">
                <a:solidFill>
                  <a:srgbClr val="002060"/>
                </a:solidFill>
                <a:latin typeface="Times New Roman" pitchFamily="18" charset="0"/>
                <a:cs typeface="Times New Roman" pitchFamily="18" charset="0"/>
              </a:rPr>
              <a:t>- варяг, новгородский князь. Благоприятствовал образованию новой политической формации — государства с единовластным правителем во главе. После себя он оставил новгородским князем - Олега, ему же поручил и заботу о своем малолетнем сыне Игоре</a:t>
            </a:r>
          </a:p>
        </p:txBody>
      </p:sp>
      <p:pic>
        <p:nvPicPr>
          <p:cNvPr id="16" name="Рисунок 15" descr="01-12146.jpg"/>
          <p:cNvPicPr>
            <a:picLocks noChangeAspect="1"/>
          </p:cNvPicPr>
          <p:nvPr/>
        </p:nvPicPr>
        <p:blipFill>
          <a:blip r:embed="rId5" cstate="email"/>
          <a:stretch>
            <a:fillRect/>
          </a:stretch>
        </p:blipFill>
        <p:spPr>
          <a:xfrm>
            <a:off x="6941698" y="3500438"/>
            <a:ext cx="1553603" cy="2000264"/>
          </a:xfrm>
          <a:prstGeom prst="rect">
            <a:avLst/>
          </a:prstGeom>
          <a:ln w="19050">
            <a:solidFill>
              <a:schemeClr val="bg2">
                <a:lumMod val="25000"/>
              </a:schemeClr>
            </a:solidFill>
          </a:ln>
          <a:effectLst>
            <a:outerShdw blurRad="184150" dist="241300" dir="11520000" sx="110000" sy="110000" algn="ctr">
              <a:srgbClr val="000000">
                <a:alpha val="18000"/>
              </a:srgbClr>
            </a:outerShdw>
          </a:effectLst>
        </p:spPr>
      </p:pic>
      <p:sp>
        <p:nvSpPr>
          <p:cNvPr id="17" name="Прямоугольник 16"/>
          <p:cNvSpPr/>
          <p:nvPr/>
        </p:nvSpPr>
        <p:spPr>
          <a:xfrm>
            <a:off x="6655946" y="5517710"/>
            <a:ext cx="2132254" cy="1285860"/>
          </a:xfrm>
          <a:prstGeom prst="rect">
            <a:avLst/>
          </a:prstGeom>
          <a:solidFill>
            <a:schemeClr val="bg2">
              <a:lumMod val="75000"/>
            </a:schemeClr>
          </a:solid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200" dirty="0" err="1" smtClean="0">
                <a:solidFill>
                  <a:srgbClr val="002060"/>
                </a:solidFill>
                <a:latin typeface="Times New Roman" pitchFamily="18" charset="0"/>
                <a:cs typeface="Times New Roman" pitchFamily="18" charset="0"/>
              </a:rPr>
              <a:t>Родинков</a:t>
            </a:r>
            <a:r>
              <a:rPr lang="ru-RU" sz="1200" dirty="0" smtClean="0">
                <a:solidFill>
                  <a:srgbClr val="002060"/>
                </a:solidFill>
                <a:latin typeface="Times New Roman" pitchFamily="18" charset="0"/>
                <a:cs typeface="Times New Roman" pitchFamily="18" charset="0"/>
              </a:rPr>
              <a:t>, И. А.</a:t>
            </a:r>
          </a:p>
          <a:p>
            <a:r>
              <a:rPr lang="ru-RU" sz="1200" dirty="0" smtClean="0">
                <a:solidFill>
                  <a:srgbClr val="002060"/>
                </a:solidFill>
                <a:latin typeface="Times New Roman" pitchFamily="18" charset="0"/>
                <a:cs typeface="Times New Roman" pitchFamily="18" charset="0"/>
              </a:rPr>
              <a:t>Держава Рюриковичей. Ч. 2. С княжения Дмитрия Донского до царствования Феодора Иоанновича  / Игорь </a:t>
            </a:r>
            <a:r>
              <a:rPr lang="ru-RU" sz="1200" dirty="0" err="1" smtClean="0">
                <a:solidFill>
                  <a:srgbClr val="002060"/>
                </a:solidFill>
                <a:latin typeface="Times New Roman" pitchFamily="18" charset="0"/>
                <a:cs typeface="Times New Roman" pitchFamily="18" charset="0"/>
              </a:rPr>
              <a:t>Родинков</a:t>
            </a:r>
            <a:r>
              <a:rPr lang="ru-RU" sz="1200" dirty="0" smtClean="0">
                <a:solidFill>
                  <a:srgbClr val="002060"/>
                </a:solidFill>
                <a:latin typeface="Times New Roman" pitchFamily="18" charset="0"/>
                <a:cs typeface="Times New Roman" pitchFamily="18" charset="0"/>
              </a:rPr>
              <a:t>. – Тула : Имидж Принт,2012. – 301 с. : ил.</a:t>
            </a:r>
            <a:endParaRPr lang="ru-RU" sz="1600" b="1" dirty="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20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20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20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15" grpId="0" animBg="1"/>
      <p:bldP spid="1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8.jpg"/>
          <p:cNvPicPr>
            <a:picLocks noGrp="1" noChangeAspect="1"/>
          </p:cNvPicPr>
          <p:nvPr>
            <p:ph idx="1"/>
          </p:nvPr>
        </p:nvPicPr>
        <p:blipFill>
          <a:blip r:embed="rId2" cstate="email"/>
          <a:srcRect/>
          <a:stretch>
            <a:fillRect/>
          </a:stretch>
        </p:blipFill>
        <p:spPr>
          <a:xfrm>
            <a:off x="0" y="0"/>
            <a:ext cx="9155848" cy="6858000"/>
          </a:xfrm>
        </p:spPr>
      </p:pic>
      <p:sp>
        <p:nvSpPr>
          <p:cNvPr id="5" name="Прямоугольник 4"/>
          <p:cNvSpPr/>
          <p:nvPr/>
        </p:nvSpPr>
        <p:spPr>
          <a:xfrm>
            <a:off x="285720" y="4429132"/>
            <a:ext cx="2071702" cy="714380"/>
          </a:xfrm>
          <a:prstGeom prst="rect">
            <a:avLst/>
          </a:prstGeom>
          <a:solidFill>
            <a:schemeClr val="bg2">
              <a:lumMod val="75000"/>
            </a:schemeClr>
          </a:solid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rgbClr val="0070C0"/>
                </a:solidFill>
                <a:latin typeface="Times New Roman" pitchFamily="18" charset="0"/>
                <a:cs typeface="Times New Roman" pitchFamily="18" charset="0"/>
              </a:rPr>
              <a:t>Иосиф Виссарионович Сталин</a:t>
            </a:r>
          </a:p>
          <a:p>
            <a:pPr algn="ctr"/>
            <a:r>
              <a:rPr lang="ru-RU" sz="1400" b="1" dirty="0" smtClean="0">
                <a:solidFill>
                  <a:srgbClr val="0070C0"/>
                </a:solidFill>
                <a:latin typeface="Times New Roman" pitchFamily="18" charset="0"/>
                <a:cs typeface="Times New Roman" pitchFamily="18" charset="0"/>
              </a:rPr>
              <a:t>(1878 – 1953 гг.) </a:t>
            </a:r>
            <a:endParaRPr lang="ru-RU" sz="1400" b="1" dirty="0">
              <a:solidFill>
                <a:srgbClr val="0070C0"/>
              </a:solidFill>
              <a:latin typeface="Times New Roman" pitchFamily="18" charset="0"/>
              <a:cs typeface="Times New Roman" pitchFamily="18" charset="0"/>
            </a:endParaRPr>
          </a:p>
        </p:txBody>
      </p:sp>
      <p:pic>
        <p:nvPicPr>
          <p:cNvPr id="6" name="Рисунок 5" descr="37fe102e-5ff4-4ed4-bafd-4160463efe7c.jpg"/>
          <p:cNvPicPr>
            <a:picLocks noChangeAspect="1"/>
          </p:cNvPicPr>
          <p:nvPr/>
        </p:nvPicPr>
        <p:blipFill>
          <a:blip r:embed="rId3" cstate="email"/>
          <a:stretch>
            <a:fillRect/>
          </a:stretch>
        </p:blipFill>
        <p:spPr>
          <a:xfrm>
            <a:off x="285720" y="2143116"/>
            <a:ext cx="2071702" cy="2285992"/>
          </a:xfrm>
          <a:prstGeom prst="rect">
            <a:avLst/>
          </a:prstGeom>
          <a:ln w="19050">
            <a:solidFill>
              <a:schemeClr val="bg2">
                <a:lumMod val="25000"/>
              </a:schemeClr>
            </a:solidFill>
          </a:ln>
        </p:spPr>
      </p:pic>
      <p:sp>
        <p:nvSpPr>
          <p:cNvPr id="7" name="Скругленный прямоугольник 6"/>
          <p:cNvSpPr/>
          <p:nvPr/>
        </p:nvSpPr>
        <p:spPr>
          <a:xfrm>
            <a:off x="2462876" y="2093450"/>
            <a:ext cx="4714908" cy="4286280"/>
          </a:xfrm>
          <a:prstGeom prst="roundRect">
            <a:avLst>
              <a:gd name="adj" fmla="val 11855"/>
            </a:avLst>
          </a:prstGeom>
          <a:solidFill>
            <a:schemeClr val="bg1">
              <a:lumMod val="65000"/>
            </a:schemeClr>
          </a:solid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b="1" dirty="0" smtClean="0">
                <a:solidFill>
                  <a:srgbClr val="002060"/>
                </a:solidFill>
                <a:latin typeface="Times New Roman" pitchFamily="18" charset="0"/>
                <a:cs typeface="Times New Roman" pitchFamily="18" charset="0"/>
              </a:rPr>
              <a:t>Иосиф Виссарионович Сталин (Джугашвили) </a:t>
            </a:r>
            <a:r>
              <a:rPr lang="ru-RU" sz="1600" dirty="0" smtClean="0">
                <a:solidFill>
                  <a:srgbClr val="002060"/>
                </a:solidFill>
                <a:latin typeface="Times New Roman" pitchFamily="18" charset="0"/>
                <a:cs typeface="Times New Roman" pitchFamily="18" charset="0"/>
              </a:rPr>
              <a:t>-  председатель Совета Министров СССР, Генералиссимус Советского Союза, генеральный секретарь ЦК КПСС, глава Советского Правительства. В ходе </a:t>
            </a:r>
            <a:r>
              <a:rPr lang="en-US" sz="1600" dirty="0" smtClean="0">
                <a:solidFill>
                  <a:srgbClr val="002060"/>
                </a:solidFill>
                <a:latin typeface="Times New Roman" pitchFamily="18" charset="0"/>
                <a:cs typeface="Times New Roman" pitchFamily="18" charset="0"/>
              </a:rPr>
              <a:t>X</a:t>
            </a:r>
            <a:r>
              <a:rPr lang="ru-RU" sz="1600" dirty="0" smtClean="0">
                <a:solidFill>
                  <a:srgbClr val="002060"/>
                </a:solidFill>
                <a:latin typeface="Times New Roman" pitchFamily="18" charset="0"/>
                <a:cs typeface="Times New Roman" pitchFamily="18" charset="0"/>
              </a:rPr>
              <a:t> съезда РКПБ, Сталин заявляет о своей отставке, однако большинство голосов, позволяет ему сохранить пост. Укрепление власти приводит к началу культа личности Сталина. При его правлении одновременно с индустриализацией и развитием тяжелой промышленности проводятся раскулачивание и коллективизация в деревнях. Принята </a:t>
            </a:r>
            <a:r>
              <a:rPr lang="ru-RU" sz="1600" b="1" dirty="0" smtClean="0">
                <a:solidFill>
                  <a:srgbClr val="002060"/>
                </a:solidFill>
                <a:latin typeface="Times New Roman" pitchFamily="18" charset="0"/>
                <a:cs typeface="Times New Roman" pitchFamily="18" charset="0"/>
              </a:rPr>
              <a:t>первая Конституция СССР</a:t>
            </a:r>
            <a:r>
              <a:rPr lang="ru-RU" sz="1600" dirty="0" smtClean="0">
                <a:solidFill>
                  <a:srgbClr val="002060"/>
                </a:solidFill>
                <a:latin typeface="Times New Roman" pitchFamily="18" charset="0"/>
                <a:cs typeface="Times New Roman" pitchFamily="18" charset="0"/>
              </a:rPr>
              <a:t> - 1924 год. Послевоенные годы правления Сталина ознаменовались восстановлением экономики и разрушенного хозяйства страны, а так же возобновлением террора</a:t>
            </a:r>
          </a:p>
        </p:txBody>
      </p:sp>
      <p:pic>
        <p:nvPicPr>
          <p:cNvPr id="11" name="Рисунок 10" descr="d451488adbc63fc59e13252040833024.jpg"/>
          <p:cNvPicPr>
            <a:picLocks noChangeAspect="1"/>
          </p:cNvPicPr>
          <p:nvPr/>
        </p:nvPicPr>
        <p:blipFill>
          <a:blip r:embed="rId4" cstate="email">
            <a:clrChange>
              <a:clrFrom>
                <a:srgbClr val="FFFFFF"/>
              </a:clrFrom>
              <a:clrTo>
                <a:srgbClr val="FFFFFF">
                  <a:alpha val="0"/>
                </a:srgbClr>
              </a:clrTo>
            </a:clrChange>
            <a:lum bright="10000"/>
          </a:blip>
          <a:stretch>
            <a:fillRect/>
          </a:stretch>
        </p:blipFill>
        <p:spPr>
          <a:xfrm>
            <a:off x="-500098" y="0"/>
            <a:ext cx="10144196" cy="2071678"/>
          </a:xfrm>
          <a:prstGeom prst="rect">
            <a:avLst/>
          </a:prstGeom>
        </p:spPr>
      </p:pic>
      <p:sp>
        <p:nvSpPr>
          <p:cNvPr id="12" name="TextBox 11"/>
          <p:cNvSpPr txBox="1"/>
          <p:nvPr/>
        </p:nvSpPr>
        <p:spPr>
          <a:xfrm>
            <a:off x="714348" y="571480"/>
            <a:ext cx="7429552" cy="769441"/>
          </a:xfrm>
          <a:prstGeom prst="rect">
            <a:avLst/>
          </a:prstGeom>
          <a:noFill/>
        </p:spPr>
        <p:txBody>
          <a:bodyPr wrap="square" rtlCol="0">
            <a:spAutoFit/>
          </a:bodyPr>
          <a:lstStyle/>
          <a:p>
            <a:pPr lvl="0" algn="ctr"/>
            <a:r>
              <a:rPr lang="ru-RU" sz="4400" b="1" dirty="0" smtClean="0">
                <a:solidFill>
                  <a:srgbClr val="0070C0"/>
                </a:solidFill>
                <a:effectLst>
                  <a:outerShdw blurRad="38100" dist="38100" dir="2700000" algn="tl">
                    <a:srgbClr val="000000">
                      <a:alpha val="43137"/>
                    </a:srgbClr>
                  </a:outerShdw>
                </a:effectLst>
                <a:latin typeface="a_AlgeriusRough" pitchFamily="82" charset="-52"/>
              </a:rPr>
              <a:t>Советский период</a:t>
            </a:r>
          </a:p>
        </p:txBody>
      </p:sp>
      <p:pic>
        <p:nvPicPr>
          <p:cNvPr id="13" name="Рисунок 12" descr="generalissimus-kniga-pervaya.jpg"/>
          <p:cNvPicPr>
            <a:picLocks noChangeAspect="1"/>
          </p:cNvPicPr>
          <p:nvPr/>
        </p:nvPicPr>
        <p:blipFill>
          <a:blip r:embed="rId5" cstate="email"/>
          <a:stretch>
            <a:fillRect/>
          </a:stretch>
        </p:blipFill>
        <p:spPr>
          <a:xfrm>
            <a:off x="7286644" y="2077800"/>
            <a:ext cx="1543050" cy="2324100"/>
          </a:xfrm>
          <a:prstGeom prst="rect">
            <a:avLst/>
          </a:prstGeom>
          <a:ln w="19050">
            <a:solidFill>
              <a:schemeClr val="bg2">
                <a:lumMod val="25000"/>
              </a:schemeClr>
            </a:solidFill>
          </a:ln>
        </p:spPr>
      </p:pic>
      <p:sp>
        <p:nvSpPr>
          <p:cNvPr id="14" name="Прямоугольник 13"/>
          <p:cNvSpPr/>
          <p:nvPr/>
        </p:nvSpPr>
        <p:spPr>
          <a:xfrm>
            <a:off x="7264872" y="4435254"/>
            <a:ext cx="1571636" cy="1357322"/>
          </a:xfrm>
          <a:prstGeom prst="rect">
            <a:avLst/>
          </a:prstGeom>
          <a:solidFill>
            <a:schemeClr val="bg2">
              <a:lumMod val="75000"/>
            </a:schemeClr>
          </a:solid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200" dirty="0" smtClean="0">
                <a:solidFill>
                  <a:srgbClr val="002060"/>
                </a:solidFill>
                <a:latin typeface="Times New Roman" pitchFamily="18" charset="0"/>
                <a:cs typeface="Times New Roman" pitchFamily="18" charset="0"/>
              </a:rPr>
              <a:t>Карпов, В. В.</a:t>
            </a:r>
          </a:p>
          <a:p>
            <a:r>
              <a:rPr lang="ru-RU" sz="1200" dirty="0" smtClean="0">
                <a:solidFill>
                  <a:srgbClr val="002060"/>
                </a:solidFill>
                <a:latin typeface="Times New Roman" pitchFamily="18" charset="0"/>
                <a:cs typeface="Times New Roman" pitchFamily="18" charset="0"/>
              </a:rPr>
              <a:t>Генералиссимус . Кн. 1. / Владимир Карпов. – М. : Вече : </a:t>
            </a:r>
            <a:r>
              <a:rPr lang="ru-RU" sz="1200" dirty="0" err="1" smtClean="0">
                <a:solidFill>
                  <a:srgbClr val="002060"/>
                </a:solidFill>
                <a:latin typeface="Times New Roman" pitchFamily="18" charset="0"/>
                <a:cs typeface="Times New Roman" pitchFamily="18" charset="0"/>
              </a:rPr>
              <a:t>Центрполиграф</a:t>
            </a:r>
            <a:r>
              <a:rPr lang="ru-RU" sz="1200" dirty="0" smtClean="0">
                <a:solidFill>
                  <a:srgbClr val="002060"/>
                </a:solidFill>
                <a:latin typeface="Times New Roman" pitchFamily="18" charset="0"/>
                <a:cs typeface="Times New Roman" pitchFamily="18" charset="0"/>
              </a:rPr>
              <a:t>, 2011. – 459 с. : ил., фото.</a:t>
            </a:r>
            <a:endParaRPr lang="ru-RU" sz="1200" b="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8.jpg"/>
          <p:cNvPicPr>
            <a:picLocks noGrp="1" noChangeAspect="1"/>
          </p:cNvPicPr>
          <p:nvPr>
            <p:ph idx="1"/>
          </p:nvPr>
        </p:nvPicPr>
        <p:blipFill>
          <a:blip r:embed="rId2" cstate="email"/>
          <a:srcRect/>
          <a:stretch>
            <a:fillRect/>
          </a:stretch>
        </p:blipFill>
        <p:spPr>
          <a:xfrm>
            <a:off x="0" y="0"/>
            <a:ext cx="9155848" cy="6858000"/>
          </a:xfrm>
        </p:spPr>
      </p:pic>
      <p:sp>
        <p:nvSpPr>
          <p:cNvPr id="5" name="Скругленный прямоугольник 4"/>
          <p:cNvSpPr/>
          <p:nvPr/>
        </p:nvSpPr>
        <p:spPr>
          <a:xfrm>
            <a:off x="262590" y="2143116"/>
            <a:ext cx="6666864" cy="3357586"/>
          </a:xfrm>
          <a:prstGeom prst="roundRect">
            <a:avLst>
              <a:gd name="adj" fmla="val 11855"/>
            </a:avLst>
          </a:prstGeom>
          <a:solidFill>
            <a:schemeClr val="bg1">
              <a:lumMod val="65000"/>
            </a:schemeClr>
          </a:solid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b="1" dirty="0" smtClean="0">
                <a:solidFill>
                  <a:srgbClr val="002060"/>
                </a:solidFill>
                <a:latin typeface="Times New Roman" pitchFamily="18" charset="0"/>
                <a:cs typeface="Times New Roman" pitchFamily="18" charset="0"/>
              </a:rPr>
              <a:t>Вторая мировая война </a:t>
            </a:r>
            <a:r>
              <a:rPr lang="ru-RU" sz="1600" dirty="0" smtClean="0">
                <a:solidFill>
                  <a:srgbClr val="002060"/>
                </a:solidFill>
                <a:latin typeface="Times New Roman" pitchFamily="18" charset="0"/>
                <a:cs typeface="Times New Roman" pitchFamily="18" charset="0"/>
              </a:rPr>
              <a:t>(1939 – 1945 гг.) стала самым кровопролитным конфликтом, в котором применялось ядерное оружие. Ее причиной стал дисбаланс сил в мире. </a:t>
            </a:r>
          </a:p>
          <a:p>
            <a:pPr algn="just"/>
            <a:r>
              <a:rPr lang="ru-RU" sz="1600" b="1" dirty="0" smtClean="0">
                <a:solidFill>
                  <a:srgbClr val="002060"/>
                </a:solidFill>
                <a:latin typeface="Times New Roman" pitchFamily="18" charset="0"/>
                <a:cs typeface="Times New Roman" pitchFamily="18" charset="0"/>
              </a:rPr>
              <a:t>Великая отечественная война</a:t>
            </a:r>
            <a:r>
              <a:rPr lang="ru-RU" sz="1600" dirty="0" smtClean="0">
                <a:solidFill>
                  <a:srgbClr val="002060"/>
                </a:solidFill>
                <a:latin typeface="Times New Roman" pitchFamily="18" charset="0"/>
                <a:cs typeface="Times New Roman" pitchFamily="18" charset="0"/>
              </a:rPr>
              <a:t>  1941 - 1945 гг. СССР принял на себя основной удар, упорное сопротивление Красной Армии, стало главнейшей причиной поражения рейха. Военные действия поставили на грань само существование цивилизации. Результаты ядерной бомбардировки японских городов Хиросима и Нагасаки, привели к подписанию пактов о нераспространении оружия массового поражения. После войны СССР заметно расширил свои границы, в то же время, была укреплена тоталитарная система. Для того, чтобы предотвратить последующие войны, было принято решение, о создании </a:t>
            </a:r>
            <a:r>
              <a:rPr lang="ru-RU" sz="1600" b="1" dirty="0" smtClean="0">
                <a:solidFill>
                  <a:srgbClr val="002060"/>
                </a:solidFill>
                <a:latin typeface="Times New Roman" pitchFamily="18" charset="0"/>
                <a:cs typeface="Times New Roman" pitchFamily="18" charset="0"/>
              </a:rPr>
              <a:t>Организации Объединенных Наций (ООН)</a:t>
            </a:r>
            <a:endParaRPr lang="ru-RU" sz="1600" dirty="0" smtClean="0">
              <a:solidFill>
                <a:srgbClr val="002060"/>
              </a:solidFill>
              <a:latin typeface="Times New Roman" pitchFamily="18" charset="0"/>
              <a:cs typeface="Times New Roman" pitchFamily="18" charset="0"/>
            </a:endParaRPr>
          </a:p>
        </p:txBody>
      </p:sp>
      <p:pic>
        <p:nvPicPr>
          <p:cNvPr id="6" name="Рисунок 5" descr="d451488adbc63fc59e13252040833024.jpg"/>
          <p:cNvPicPr>
            <a:picLocks noChangeAspect="1"/>
          </p:cNvPicPr>
          <p:nvPr/>
        </p:nvPicPr>
        <p:blipFill>
          <a:blip r:embed="rId3" cstate="email">
            <a:clrChange>
              <a:clrFrom>
                <a:srgbClr val="FFFFFF"/>
              </a:clrFrom>
              <a:clrTo>
                <a:srgbClr val="FFFFFF">
                  <a:alpha val="0"/>
                </a:srgbClr>
              </a:clrTo>
            </a:clrChange>
            <a:lum bright="10000"/>
          </a:blip>
          <a:stretch>
            <a:fillRect/>
          </a:stretch>
        </p:blipFill>
        <p:spPr>
          <a:xfrm>
            <a:off x="-500098" y="0"/>
            <a:ext cx="10144196" cy="2071678"/>
          </a:xfrm>
          <a:prstGeom prst="rect">
            <a:avLst/>
          </a:prstGeom>
        </p:spPr>
      </p:pic>
      <p:sp>
        <p:nvSpPr>
          <p:cNvPr id="7" name="TextBox 6"/>
          <p:cNvSpPr txBox="1"/>
          <p:nvPr/>
        </p:nvSpPr>
        <p:spPr>
          <a:xfrm>
            <a:off x="714348" y="571480"/>
            <a:ext cx="7429552" cy="769441"/>
          </a:xfrm>
          <a:prstGeom prst="rect">
            <a:avLst/>
          </a:prstGeom>
          <a:noFill/>
        </p:spPr>
        <p:txBody>
          <a:bodyPr wrap="square" rtlCol="0">
            <a:spAutoFit/>
          </a:bodyPr>
          <a:lstStyle/>
          <a:p>
            <a:pPr lvl="0" algn="ctr"/>
            <a:r>
              <a:rPr lang="ru-RU" sz="4400" b="1" dirty="0" smtClean="0">
                <a:solidFill>
                  <a:srgbClr val="0070C0"/>
                </a:solidFill>
                <a:effectLst>
                  <a:outerShdw blurRad="38100" dist="38100" dir="2700000" algn="tl">
                    <a:srgbClr val="000000">
                      <a:alpha val="43137"/>
                    </a:srgbClr>
                  </a:outerShdw>
                </a:effectLst>
                <a:latin typeface="a_AlgeriusRough" pitchFamily="82" charset="-52"/>
              </a:rPr>
              <a:t>Советский период</a:t>
            </a:r>
          </a:p>
        </p:txBody>
      </p:sp>
      <p:pic>
        <p:nvPicPr>
          <p:cNvPr id="8" name="Рисунок 7" descr="9539605.jpg"/>
          <p:cNvPicPr>
            <a:picLocks noChangeAspect="1"/>
          </p:cNvPicPr>
          <p:nvPr/>
        </p:nvPicPr>
        <p:blipFill>
          <a:blip r:embed="rId4" cstate="email"/>
          <a:stretch>
            <a:fillRect/>
          </a:stretch>
        </p:blipFill>
        <p:spPr>
          <a:xfrm>
            <a:off x="7137404" y="2180539"/>
            <a:ext cx="1647930" cy="2284811"/>
          </a:xfrm>
          <a:prstGeom prst="rect">
            <a:avLst/>
          </a:prstGeom>
          <a:ln w="19050">
            <a:solidFill>
              <a:schemeClr val="bg2">
                <a:lumMod val="25000"/>
              </a:schemeClr>
            </a:solidFill>
          </a:ln>
        </p:spPr>
      </p:pic>
      <p:sp>
        <p:nvSpPr>
          <p:cNvPr id="9" name="Прямоугольник 8"/>
          <p:cNvSpPr/>
          <p:nvPr/>
        </p:nvSpPr>
        <p:spPr>
          <a:xfrm>
            <a:off x="7121996" y="4429132"/>
            <a:ext cx="1692740" cy="1177024"/>
          </a:xfrm>
          <a:prstGeom prst="rect">
            <a:avLst/>
          </a:prstGeom>
          <a:solidFill>
            <a:schemeClr val="bg2">
              <a:lumMod val="75000"/>
            </a:schemeClr>
          </a:solid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rgbClr val="002060"/>
                </a:solidFill>
                <a:latin typeface="Times New Roman" pitchFamily="18" charset="0"/>
                <a:cs typeface="Times New Roman" pitchFamily="18" charset="0"/>
              </a:rPr>
              <a:t>Герои Победы / [под общ. ред. С. В. </a:t>
            </a:r>
            <a:r>
              <a:rPr lang="ru-RU" sz="1200" dirty="0" err="1" smtClean="0">
                <a:solidFill>
                  <a:srgbClr val="002060"/>
                </a:solidFill>
                <a:latin typeface="Times New Roman" pitchFamily="18" charset="0"/>
                <a:cs typeface="Times New Roman" pitchFamily="18" charset="0"/>
              </a:rPr>
              <a:t>Перевезенцев</a:t>
            </a:r>
            <a:r>
              <a:rPr lang="ru-RU" sz="1200" dirty="0" smtClean="0">
                <a:solidFill>
                  <a:srgbClr val="002060"/>
                </a:solidFill>
                <a:latin typeface="Times New Roman" pitchFamily="18" charset="0"/>
                <a:cs typeface="Times New Roman" pitchFamily="18" charset="0"/>
              </a:rPr>
              <a:t> ; </a:t>
            </a:r>
            <a:r>
              <a:rPr lang="ru-RU" sz="1200" dirty="0" err="1" smtClean="0">
                <a:solidFill>
                  <a:srgbClr val="002060"/>
                </a:solidFill>
                <a:latin typeface="Times New Roman" pitchFamily="18" charset="0"/>
                <a:cs typeface="Times New Roman" pitchFamily="18" charset="0"/>
              </a:rPr>
              <a:t>худож</a:t>
            </a:r>
            <a:r>
              <a:rPr lang="ru-RU" sz="1200" dirty="0" smtClean="0">
                <a:solidFill>
                  <a:srgbClr val="002060"/>
                </a:solidFill>
                <a:latin typeface="Times New Roman" pitchFamily="18" charset="0"/>
                <a:cs typeface="Times New Roman" pitchFamily="18" charset="0"/>
              </a:rPr>
              <a:t>. В. А. Белкин]. – М. : </a:t>
            </a:r>
            <a:r>
              <a:rPr lang="ru-RU" sz="1200" dirty="0" err="1" smtClean="0">
                <a:solidFill>
                  <a:srgbClr val="002060"/>
                </a:solidFill>
                <a:latin typeface="Times New Roman" pitchFamily="18" charset="0"/>
                <a:cs typeface="Times New Roman" pitchFamily="18" charset="0"/>
              </a:rPr>
              <a:t>Голден</a:t>
            </a:r>
            <a:r>
              <a:rPr lang="ru-RU" sz="1200" dirty="0" smtClean="0">
                <a:solidFill>
                  <a:srgbClr val="002060"/>
                </a:solidFill>
                <a:latin typeface="Times New Roman" pitchFamily="18" charset="0"/>
                <a:cs typeface="Times New Roman" pitchFamily="18" charset="0"/>
              </a:rPr>
              <a:t> </a:t>
            </a:r>
            <a:r>
              <a:rPr lang="ru-RU" sz="1200" dirty="0" err="1" smtClean="0">
                <a:solidFill>
                  <a:srgbClr val="002060"/>
                </a:solidFill>
                <a:latin typeface="Times New Roman" pitchFamily="18" charset="0"/>
                <a:cs typeface="Times New Roman" pitchFamily="18" charset="0"/>
              </a:rPr>
              <a:t>Би</a:t>
            </a:r>
            <a:r>
              <a:rPr lang="ru-RU" sz="1200" dirty="0" smtClean="0">
                <a:solidFill>
                  <a:srgbClr val="002060"/>
                </a:solidFill>
                <a:latin typeface="Times New Roman" pitchFamily="18" charset="0"/>
                <a:cs typeface="Times New Roman" pitchFamily="18" charset="0"/>
              </a:rPr>
              <a:t>, 2010. – 288 с. : ил., фото.</a:t>
            </a:r>
            <a:endParaRPr lang="ru-RU" sz="1200" b="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8.jpg"/>
          <p:cNvPicPr>
            <a:picLocks noGrp="1" noChangeAspect="1"/>
          </p:cNvPicPr>
          <p:nvPr>
            <p:ph idx="1"/>
          </p:nvPr>
        </p:nvPicPr>
        <p:blipFill>
          <a:blip r:embed="rId2" cstate="email"/>
          <a:srcRect/>
          <a:stretch>
            <a:fillRect/>
          </a:stretch>
        </p:blipFill>
        <p:spPr>
          <a:xfrm>
            <a:off x="0" y="0"/>
            <a:ext cx="9155848" cy="6858000"/>
          </a:xfrm>
          <a:ln>
            <a:solidFill>
              <a:schemeClr val="bg2">
                <a:lumMod val="25000"/>
              </a:schemeClr>
            </a:solidFill>
          </a:ln>
        </p:spPr>
      </p:pic>
      <p:pic>
        <p:nvPicPr>
          <p:cNvPr id="5" name="Рисунок 4" descr="09-22-hruschev.jpg"/>
          <p:cNvPicPr>
            <a:picLocks noChangeAspect="1"/>
          </p:cNvPicPr>
          <p:nvPr/>
        </p:nvPicPr>
        <p:blipFill>
          <a:blip r:embed="rId3" cstate="email"/>
          <a:srcRect/>
          <a:stretch>
            <a:fillRect/>
          </a:stretch>
        </p:blipFill>
        <p:spPr>
          <a:xfrm>
            <a:off x="428596" y="2143116"/>
            <a:ext cx="1785950" cy="2450162"/>
          </a:xfrm>
          <a:prstGeom prst="rect">
            <a:avLst/>
          </a:prstGeom>
          <a:ln w="19050">
            <a:solidFill>
              <a:schemeClr val="bg2">
                <a:lumMod val="25000"/>
              </a:schemeClr>
            </a:solidFill>
          </a:ln>
        </p:spPr>
      </p:pic>
      <p:sp>
        <p:nvSpPr>
          <p:cNvPr id="6" name="Прямоугольник 5"/>
          <p:cNvSpPr/>
          <p:nvPr/>
        </p:nvSpPr>
        <p:spPr>
          <a:xfrm>
            <a:off x="428596" y="4572008"/>
            <a:ext cx="1785950" cy="714380"/>
          </a:xfrm>
          <a:prstGeom prst="rect">
            <a:avLst/>
          </a:prstGeom>
          <a:solidFill>
            <a:schemeClr val="bg2">
              <a:lumMod val="75000"/>
            </a:schemeClr>
          </a:solid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rgbClr val="0070C0"/>
                </a:solidFill>
                <a:latin typeface="Times New Roman" pitchFamily="18" charset="0"/>
                <a:cs typeface="Times New Roman" pitchFamily="18" charset="0"/>
              </a:rPr>
              <a:t>Никита Сергеевич Хрущев</a:t>
            </a:r>
          </a:p>
          <a:p>
            <a:pPr algn="ctr"/>
            <a:r>
              <a:rPr lang="ru-RU" sz="1400" b="1" dirty="0" smtClean="0">
                <a:solidFill>
                  <a:srgbClr val="0070C0"/>
                </a:solidFill>
                <a:latin typeface="Times New Roman" pitchFamily="18" charset="0"/>
                <a:cs typeface="Times New Roman" pitchFamily="18" charset="0"/>
              </a:rPr>
              <a:t>(1894 – 1971 гг.) </a:t>
            </a:r>
            <a:endParaRPr lang="ru-RU" sz="1400" b="1" dirty="0">
              <a:solidFill>
                <a:srgbClr val="0070C0"/>
              </a:solidFill>
              <a:latin typeface="Times New Roman" pitchFamily="18" charset="0"/>
              <a:cs typeface="Times New Roman" pitchFamily="18" charset="0"/>
            </a:endParaRPr>
          </a:p>
        </p:txBody>
      </p:sp>
      <p:sp>
        <p:nvSpPr>
          <p:cNvPr id="7" name="Скругленный прямоугольник 6"/>
          <p:cNvSpPr/>
          <p:nvPr/>
        </p:nvSpPr>
        <p:spPr>
          <a:xfrm>
            <a:off x="2396202" y="2132230"/>
            <a:ext cx="4713550" cy="3939976"/>
          </a:xfrm>
          <a:prstGeom prst="roundRect">
            <a:avLst>
              <a:gd name="adj" fmla="val 11855"/>
            </a:avLst>
          </a:prstGeom>
          <a:solidFill>
            <a:schemeClr val="bg1">
              <a:lumMod val="65000"/>
            </a:schemeClr>
          </a:solid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b="1" dirty="0" smtClean="0">
                <a:solidFill>
                  <a:srgbClr val="002060"/>
                </a:solidFill>
                <a:latin typeface="Times New Roman" pitchFamily="18" charset="0"/>
                <a:cs typeface="Times New Roman" pitchFamily="18" charset="0"/>
              </a:rPr>
              <a:t>Никита Сергеевич Хрущев </a:t>
            </a:r>
            <a:r>
              <a:rPr lang="ru-RU" sz="1600" dirty="0" smtClean="0">
                <a:solidFill>
                  <a:srgbClr val="002060"/>
                </a:solidFill>
                <a:latin typeface="Times New Roman" pitchFamily="18" charset="0"/>
                <a:cs typeface="Times New Roman" pitchFamily="18" charset="0"/>
              </a:rPr>
              <a:t>- первый секретарь ЦК КПСС, председатель Совета Министров СССР. «Хрущёвская оттепель»  характеризуется уменьшением тоталитаризма в СССР, свободой слова, реализацией некоторых демократических свобод для населения страны в целом и отдельного человека, большой свободой в культуре и искусстве. СССР достиг больших успехов в покорении космоса (4 октября  1957 года — запущен первый в мире искусственный спутник Земли, 12 апреля 1961 года – первый полет человека в космос). При Хрущеве было развернуто активное жилищное строительство  — постройка «</a:t>
            </a:r>
            <a:r>
              <a:rPr lang="ru-RU" sz="1600" dirty="0" err="1" smtClean="0">
                <a:solidFill>
                  <a:srgbClr val="002060"/>
                </a:solidFill>
                <a:latin typeface="Times New Roman" pitchFamily="18" charset="0"/>
                <a:cs typeface="Times New Roman" pitchFamily="18" charset="0"/>
              </a:rPr>
              <a:t>хрущёвок</a:t>
            </a:r>
            <a:r>
              <a:rPr lang="ru-RU" sz="1600" dirty="0" smtClean="0">
                <a:solidFill>
                  <a:srgbClr val="002060"/>
                </a:solidFill>
                <a:latin typeface="Times New Roman" pitchFamily="18" charset="0"/>
                <a:cs typeface="Times New Roman" pitchFamily="18" charset="0"/>
              </a:rPr>
              <a:t>». Хрущев начал процесс освобождения от сталинского наследия</a:t>
            </a:r>
          </a:p>
        </p:txBody>
      </p:sp>
      <p:pic>
        <p:nvPicPr>
          <p:cNvPr id="9" name="Рисунок 8" descr="d451488adbc63fc59e13252040833024.jpg"/>
          <p:cNvPicPr>
            <a:picLocks noChangeAspect="1"/>
          </p:cNvPicPr>
          <p:nvPr/>
        </p:nvPicPr>
        <p:blipFill>
          <a:blip r:embed="rId4" cstate="email">
            <a:clrChange>
              <a:clrFrom>
                <a:srgbClr val="FFFFFF"/>
              </a:clrFrom>
              <a:clrTo>
                <a:srgbClr val="FFFFFF">
                  <a:alpha val="0"/>
                </a:srgbClr>
              </a:clrTo>
            </a:clrChange>
            <a:lum bright="10000"/>
          </a:blip>
          <a:stretch>
            <a:fillRect/>
          </a:stretch>
        </p:blipFill>
        <p:spPr>
          <a:xfrm>
            <a:off x="-500098" y="0"/>
            <a:ext cx="10144196" cy="2071678"/>
          </a:xfrm>
          <a:prstGeom prst="rect">
            <a:avLst/>
          </a:prstGeom>
        </p:spPr>
      </p:pic>
      <p:sp>
        <p:nvSpPr>
          <p:cNvPr id="10" name="TextBox 9"/>
          <p:cNvSpPr txBox="1"/>
          <p:nvPr/>
        </p:nvSpPr>
        <p:spPr>
          <a:xfrm>
            <a:off x="714348" y="571480"/>
            <a:ext cx="7429552" cy="769441"/>
          </a:xfrm>
          <a:prstGeom prst="rect">
            <a:avLst/>
          </a:prstGeom>
          <a:noFill/>
        </p:spPr>
        <p:txBody>
          <a:bodyPr wrap="square" rtlCol="0">
            <a:spAutoFit/>
          </a:bodyPr>
          <a:lstStyle/>
          <a:p>
            <a:pPr lvl="0" algn="ctr"/>
            <a:r>
              <a:rPr lang="ru-RU" sz="4400" b="1" dirty="0" smtClean="0">
                <a:solidFill>
                  <a:srgbClr val="0070C0"/>
                </a:solidFill>
                <a:effectLst>
                  <a:outerShdw blurRad="38100" dist="38100" dir="2700000" algn="tl">
                    <a:srgbClr val="000000">
                      <a:alpha val="43137"/>
                    </a:srgbClr>
                  </a:outerShdw>
                </a:effectLst>
                <a:latin typeface="a_AlgeriusRough" pitchFamily="82" charset="-52"/>
              </a:rPr>
              <a:t>Советский период</a:t>
            </a:r>
          </a:p>
        </p:txBody>
      </p:sp>
      <p:pic>
        <p:nvPicPr>
          <p:cNvPr id="11" name="Рисунок 10" descr="466773.jpg"/>
          <p:cNvPicPr>
            <a:picLocks noChangeAspect="1"/>
          </p:cNvPicPr>
          <p:nvPr/>
        </p:nvPicPr>
        <p:blipFill>
          <a:blip r:embed="rId5" cstate="email"/>
          <a:stretch>
            <a:fillRect/>
          </a:stretch>
        </p:blipFill>
        <p:spPr>
          <a:xfrm>
            <a:off x="7286644" y="2143116"/>
            <a:ext cx="1571636" cy="2286016"/>
          </a:xfrm>
          <a:prstGeom prst="rect">
            <a:avLst/>
          </a:prstGeom>
          <a:ln w="19050">
            <a:solidFill>
              <a:schemeClr val="bg2">
                <a:lumMod val="25000"/>
              </a:schemeClr>
            </a:solidFill>
          </a:ln>
        </p:spPr>
      </p:pic>
      <p:sp>
        <p:nvSpPr>
          <p:cNvPr id="12" name="Прямоугольник 11"/>
          <p:cNvSpPr/>
          <p:nvPr/>
        </p:nvSpPr>
        <p:spPr>
          <a:xfrm>
            <a:off x="7286644" y="4429132"/>
            <a:ext cx="1610416" cy="1357322"/>
          </a:xfrm>
          <a:prstGeom prst="rect">
            <a:avLst/>
          </a:prstGeom>
          <a:solidFill>
            <a:schemeClr val="bg2">
              <a:lumMod val="75000"/>
            </a:schemeClr>
          </a:solid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200" dirty="0" smtClean="0">
                <a:solidFill>
                  <a:srgbClr val="002060"/>
                </a:solidFill>
                <a:latin typeface="Times New Roman" pitchFamily="18" charset="0"/>
                <a:cs typeface="Times New Roman" pitchFamily="18" charset="0"/>
              </a:rPr>
              <a:t>Медведев, Р. А.</a:t>
            </a:r>
          </a:p>
          <a:p>
            <a:r>
              <a:rPr lang="ru-RU" sz="1200" dirty="0" smtClean="0">
                <a:solidFill>
                  <a:srgbClr val="002060"/>
                </a:solidFill>
                <a:latin typeface="Times New Roman" pitchFamily="18" charset="0"/>
                <a:cs typeface="Times New Roman" pitchFamily="18" charset="0"/>
              </a:rPr>
              <a:t>Н. С. Хрущев : политическая биография / Рой Медведев. – М. : Книга, 1990. – 304 с. : ил., фото.</a:t>
            </a:r>
            <a:endParaRPr lang="ru-RU" sz="1200" b="1" dirty="0">
              <a:solidFill>
                <a:srgbClr val="002060"/>
              </a:solidFill>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8.jpg"/>
          <p:cNvPicPr>
            <a:picLocks noGrp="1" noChangeAspect="1"/>
          </p:cNvPicPr>
          <p:nvPr>
            <p:ph idx="1"/>
          </p:nvPr>
        </p:nvPicPr>
        <p:blipFill>
          <a:blip r:embed="rId2" cstate="email"/>
          <a:srcRect/>
          <a:stretch>
            <a:fillRect/>
          </a:stretch>
        </p:blipFill>
        <p:spPr>
          <a:xfrm>
            <a:off x="0" y="0"/>
            <a:ext cx="9155848" cy="6858000"/>
          </a:xfrm>
        </p:spPr>
      </p:pic>
      <p:pic>
        <p:nvPicPr>
          <p:cNvPr id="5" name="Рисунок 4" descr=",.jpeg"/>
          <p:cNvPicPr>
            <a:picLocks noChangeAspect="1"/>
          </p:cNvPicPr>
          <p:nvPr/>
        </p:nvPicPr>
        <p:blipFill>
          <a:blip r:embed="rId3" cstate="email"/>
          <a:stretch>
            <a:fillRect/>
          </a:stretch>
        </p:blipFill>
        <p:spPr>
          <a:xfrm>
            <a:off x="428596" y="2071679"/>
            <a:ext cx="1928826" cy="2714644"/>
          </a:xfrm>
          <a:prstGeom prst="rect">
            <a:avLst/>
          </a:prstGeom>
          <a:ln w="19050">
            <a:solidFill>
              <a:schemeClr val="bg2">
                <a:lumMod val="25000"/>
              </a:schemeClr>
            </a:solidFill>
          </a:ln>
        </p:spPr>
      </p:pic>
      <p:sp>
        <p:nvSpPr>
          <p:cNvPr id="6" name="Прямоугольник 5"/>
          <p:cNvSpPr/>
          <p:nvPr/>
        </p:nvSpPr>
        <p:spPr>
          <a:xfrm>
            <a:off x="428596" y="4714884"/>
            <a:ext cx="1928826" cy="642942"/>
          </a:xfrm>
          <a:prstGeom prst="rect">
            <a:avLst/>
          </a:prstGeom>
          <a:solidFill>
            <a:schemeClr val="bg2">
              <a:lumMod val="75000"/>
            </a:schemeClr>
          </a:solid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rgbClr val="0070C0"/>
                </a:solidFill>
                <a:latin typeface="Times New Roman" pitchFamily="18" charset="0"/>
                <a:cs typeface="Times New Roman" pitchFamily="18" charset="0"/>
              </a:rPr>
              <a:t>Леонид Ильич Брежнев</a:t>
            </a:r>
          </a:p>
          <a:p>
            <a:pPr algn="ctr"/>
            <a:r>
              <a:rPr lang="ru-RU" sz="1400" b="1" dirty="0" smtClean="0">
                <a:solidFill>
                  <a:srgbClr val="0070C0"/>
                </a:solidFill>
                <a:latin typeface="Times New Roman" pitchFamily="18" charset="0"/>
                <a:cs typeface="Times New Roman" pitchFamily="18" charset="0"/>
              </a:rPr>
              <a:t>(1906 – 1982 гг.) </a:t>
            </a:r>
            <a:endParaRPr lang="ru-RU" sz="1400" b="1" dirty="0">
              <a:solidFill>
                <a:srgbClr val="0070C0"/>
              </a:solidFill>
              <a:latin typeface="Times New Roman" pitchFamily="18" charset="0"/>
              <a:cs typeface="Times New Roman" pitchFamily="18" charset="0"/>
            </a:endParaRPr>
          </a:p>
        </p:txBody>
      </p:sp>
      <p:sp>
        <p:nvSpPr>
          <p:cNvPr id="7" name="Скругленный прямоугольник 6"/>
          <p:cNvSpPr/>
          <p:nvPr/>
        </p:nvSpPr>
        <p:spPr>
          <a:xfrm>
            <a:off x="2450632" y="2071678"/>
            <a:ext cx="4429156" cy="3714776"/>
          </a:xfrm>
          <a:prstGeom prst="roundRect">
            <a:avLst>
              <a:gd name="adj" fmla="val 11855"/>
            </a:avLst>
          </a:prstGeom>
          <a:solidFill>
            <a:schemeClr val="bg1">
              <a:lumMod val="65000"/>
            </a:schemeClr>
          </a:solid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b="1" dirty="0" smtClean="0">
                <a:solidFill>
                  <a:srgbClr val="002060"/>
                </a:solidFill>
                <a:latin typeface="Times New Roman" pitchFamily="18" charset="0"/>
                <a:cs typeface="Times New Roman" pitchFamily="18" charset="0"/>
              </a:rPr>
              <a:t>Леонид Ильич Брежнев </a:t>
            </a:r>
            <a:r>
              <a:rPr lang="ru-RU" sz="1600" dirty="0" smtClean="0">
                <a:solidFill>
                  <a:srgbClr val="002060"/>
                </a:solidFill>
                <a:latin typeface="Times New Roman" pitchFamily="18" charset="0"/>
                <a:cs typeface="Times New Roman" pitchFamily="18" charset="0"/>
              </a:rPr>
              <a:t>– первый секретарь ЦК КПСС и Председатель Президиума Верховного Совета СССР, маршал Советского Союза. Для стиля правления Брежнева был характерен консерватизм. При нем ВПК (военно-промышленный комплекс) достиг своего апогея, что приносило ущерб развитию экономики в целом и усугубляло кризис. Темпы роста промышленности и сельского хозяйства резко снизились, научно-технический прогресс замедлился. Политическая жизнь характеризовалась ростом бюрократического аппарата. В партийных и советских кругах процветали злоупотребление служебным положением</a:t>
            </a:r>
          </a:p>
        </p:txBody>
      </p:sp>
      <p:pic>
        <p:nvPicPr>
          <p:cNvPr id="8" name="Рисунок 7" descr="d451488adbc63fc59e13252040833024.jpg"/>
          <p:cNvPicPr>
            <a:picLocks noChangeAspect="1"/>
          </p:cNvPicPr>
          <p:nvPr/>
        </p:nvPicPr>
        <p:blipFill>
          <a:blip r:embed="rId4" cstate="email">
            <a:clrChange>
              <a:clrFrom>
                <a:srgbClr val="FFFFFF"/>
              </a:clrFrom>
              <a:clrTo>
                <a:srgbClr val="FFFFFF">
                  <a:alpha val="0"/>
                </a:srgbClr>
              </a:clrTo>
            </a:clrChange>
            <a:lum bright="10000"/>
          </a:blip>
          <a:stretch>
            <a:fillRect/>
          </a:stretch>
        </p:blipFill>
        <p:spPr>
          <a:xfrm>
            <a:off x="-500098" y="0"/>
            <a:ext cx="10144196" cy="2071678"/>
          </a:xfrm>
          <a:prstGeom prst="rect">
            <a:avLst/>
          </a:prstGeom>
        </p:spPr>
      </p:pic>
      <p:sp>
        <p:nvSpPr>
          <p:cNvPr id="9" name="TextBox 8"/>
          <p:cNvSpPr txBox="1"/>
          <p:nvPr/>
        </p:nvSpPr>
        <p:spPr>
          <a:xfrm>
            <a:off x="714348" y="571480"/>
            <a:ext cx="7429552" cy="769441"/>
          </a:xfrm>
          <a:prstGeom prst="rect">
            <a:avLst/>
          </a:prstGeom>
          <a:noFill/>
        </p:spPr>
        <p:txBody>
          <a:bodyPr wrap="square" rtlCol="0">
            <a:spAutoFit/>
          </a:bodyPr>
          <a:lstStyle/>
          <a:p>
            <a:pPr lvl="0" algn="ctr"/>
            <a:r>
              <a:rPr lang="ru-RU" sz="4400" b="1" dirty="0" smtClean="0">
                <a:solidFill>
                  <a:srgbClr val="0070C0"/>
                </a:solidFill>
                <a:effectLst>
                  <a:outerShdw blurRad="38100" dist="38100" dir="2700000" algn="tl">
                    <a:srgbClr val="000000">
                      <a:alpha val="43137"/>
                    </a:srgbClr>
                  </a:outerShdw>
                </a:effectLst>
                <a:latin typeface="a_AlgeriusRough" pitchFamily="82" charset="-52"/>
              </a:rPr>
              <a:t>Советский период</a:t>
            </a:r>
          </a:p>
        </p:txBody>
      </p:sp>
      <p:pic>
        <p:nvPicPr>
          <p:cNvPr id="10" name="Рисунок 9" descr="zycie-wyjatkowych-ludzi_12151.jpg"/>
          <p:cNvPicPr>
            <a:picLocks noChangeAspect="1"/>
          </p:cNvPicPr>
          <p:nvPr/>
        </p:nvPicPr>
        <p:blipFill>
          <a:blip r:embed="rId5" cstate="email"/>
          <a:srcRect/>
          <a:stretch>
            <a:fillRect/>
          </a:stretch>
        </p:blipFill>
        <p:spPr>
          <a:xfrm>
            <a:off x="6993036" y="2071678"/>
            <a:ext cx="1769819" cy="2714644"/>
          </a:xfrm>
          <a:prstGeom prst="rect">
            <a:avLst/>
          </a:prstGeom>
          <a:ln w="19050">
            <a:solidFill>
              <a:schemeClr val="bg2">
                <a:lumMod val="25000"/>
              </a:schemeClr>
            </a:solidFill>
          </a:ln>
        </p:spPr>
      </p:pic>
      <p:sp>
        <p:nvSpPr>
          <p:cNvPr id="11" name="Прямоугольник 10"/>
          <p:cNvSpPr/>
          <p:nvPr/>
        </p:nvSpPr>
        <p:spPr>
          <a:xfrm>
            <a:off x="6952584" y="4786322"/>
            <a:ext cx="1851266" cy="1214446"/>
          </a:xfrm>
          <a:prstGeom prst="rect">
            <a:avLst/>
          </a:prstGeom>
          <a:solidFill>
            <a:schemeClr val="bg2">
              <a:lumMod val="75000"/>
            </a:schemeClr>
          </a:solid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200" dirty="0" err="1" smtClean="0">
                <a:solidFill>
                  <a:srgbClr val="002060"/>
                </a:solidFill>
                <a:latin typeface="Times New Roman" pitchFamily="18" charset="0"/>
                <a:cs typeface="Times New Roman" pitchFamily="18" charset="0"/>
              </a:rPr>
              <a:t>Млечин</a:t>
            </a:r>
            <a:r>
              <a:rPr lang="ru-RU" sz="1200" dirty="0" smtClean="0">
                <a:solidFill>
                  <a:srgbClr val="002060"/>
                </a:solidFill>
                <a:latin typeface="Times New Roman" pitchFamily="18" charset="0"/>
                <a:cs typeface="Times New Roman" pitchFamily="18" charset="0"/>
              </a:rPr>
              <a:t>, Л. М.</a:t>
            </a:r>
          </a:p>
          <a:p>
            <a:r>
              <a:rPr lang="ru-RU" sz="1200" dirty="0" smtClean="0">
                <a:solidFill>
                  <a:srgbClr val="002060"/>
                </a:solidFill>
                <a:latin typeface="Times New Roman" pitchFamily="18" charset="0"/>
                <a:cs typeface="Times New Roman" pitchFamily="18" charset="0"/>
              </a:rPr>
              <a:t>Брежнев / Леонид </a:t>
            </a:r>
            <a:r>
              <a:rPr lang="ru-RU" sz="1200" dirty="0" err="1" smtClean="0">
                <a:solidFill>
                  <a:srgbClr val="002060"/>
                </a:solidFill>
                <a:latin typeface="Times New Roman" pitchFamily="18" charset="0"/>
                <a:cs typeface="Times New Roman" pitchFamily="18" charset="0"/>
              </a:rPr>
              <a:t>Млечин</a:t>
            </a:r>
            <a:r>
              <a:rPr lang="ru-RU" sz="1200" dirty="0" smtClean="0">
                <a:solidFill>
                  <a:srgbClr val="002060"/>
                </a:solidFill>
                <a:latin typeface="Times New Roman" pitchFamily="18" charset="0"/>
                <a:cs typeface="Times New Roman" pitchFamily="18" charset="0"/>
              </a:rPr>
              <a:t>. – 2-е изд. – М. Мол. гвардия, 2011. – 619 с. : ил., фото. – (Жизнь замечательных людей).</a:t>
            </a:r>
            <a:endParaRPr lang="ru-RU" sz="1200" b="1" dirty="0">
              <a:solidFill>
                <a:srgbClr val="002060"/>
              </a:solidFill>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8.jpg"/>
          <p:cNvPicPr>
            <a:picLocks noGrp="1" noChangeAspect="1"/>
          </p:cNvPicPr>
          <p:nvPr>
            <p:ph idx="1"/>
          </p:nvPr>
        </p:nvPicPr>
        <p:blipFill>
          <a:blip r:embed="rId2" cstate="email"/>
          <a:srcRect/>
          <a:stretch>
            <a:fillRect/>
          </a:stretch>
        </p:blipFill>
        <p:spPr>
          <a:xfrm>
            <a:off x="0" y="0"/>
            <a:ext cx="9155848" cy="6858000"/>
          </a:xfrm>
        </p:spPr>
      </p:pic>
      <p:pic>
        <p:nvPicPr>
          <p:cNvPr id="5" name="Рисунок 4" descr="gorbachev_533.jpg"/>
          <p:cNvPicPr>
            <a:picLocks noChangeAspect="1"/>
          </p:cNvPicPr>
          <p:nvPr/>
        </p:nvPicPr>
        <p:blipFill>
          <a:blip r:embed="rId3" cstate="email"/>
          <a:stretch>
            <a:fillRect/>
          </a:stretch>
        </p:blipFill>
        <p:spPr>
          <a:xfrm>
            <a:off x="428596" y="2143116"/>
            <a:ext cx="1867104" cy="2571768"/>
          </a:xfrm>
          <a:prstGeom prst="rect">
            <a:avLst/>
          </a:prstGeom>
        </p:spPr>
      </p:pic>
      <p:sp>
        <p:nvSpPr>
          <p:cNvPr id="6" name="Прямоугольник 5"/>
          <p:cNvSpPr/>
          <p:nvPr/>
        </p:nvSpPr>
        <p:spPr>
          <a:xfrm>
            <a:off x="428596" y="4643446"/>
            <a:ext cx="1857388" cy="714380"/>
          </a:xfrm>
          <a:prstGeom prst="rect">
            <a:avLst/>
          </a:prstGeom>
          <a:solidFill>
            <a:schemeClr val="bg2">
              <a:lumMod val="75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rgbClr val="0070C0"/>
                </a:solidFill>
                <a:latin typeface="Times New Roman" pitchFamily="18" charset="0"/>
                <a:cs typeface="Times New Roman" pitchFamily="18" charset="0"/>
              </a:rPr>
              <a:t>Михаил Сергеевич Горбачев</a:t>
            </a:r>
          </a:p>
          <a:p>
            <a:pPr algn="ctr"/>
            <a:r>
              <a:rPr lang="ru-RU" sz="1400" b="1" dirty="0" smtClean="0">
                <a:solidFill>
                  <a:srgbClr val="0070C0"/>
                </a:solidFill>
                <a:latin typeface="Times New Roman" pitchFamily="18" charset="0"/>
                <a:cs typeface="Times New Roman" pitchFamily="18" charset="0"/>
              </a:rPr>
              <a:t>(1931 г.)  </a:t>
            </a:r>
            <a:endParaRPr lang="ru-RU" sz="1400" b="1" dirty="0">
              <a:solidFill>
                <a:srgbClr val="0070C0"/>
              </a:solidFill>
              <a:latin typeface="Times New Roman" pitchFamily="18" charset="0"/>
              <a:cs typeface="Times New Roman" pitchFamily="18" charset="0"/>
            </a:endParaRPr>
          </a:p>
        </p:txBody>
      </p:sp>
      <p:sp>
        <p:nvSpPr>
          <p:cNvPr id="7" name="Скругленный прямоугольник 6"/>
          <p:cNvSpPr/>
          <p:nvPr/>
        </p:nvSpPr>
        <p:spPr>
          <a:xfrm>
            <a:off x="2890146" y="2171010"/>
            <a:ext cx="5786478" cy="2928958"/>
          </a:xfrm>
          <a:prstGeom prst="roundRect">
            <a:avLst>
              <a:gd name="adj" fmla="val 11855"/>
            </a:avLst>
          </a:prstGeom>
          <a:solidFill>
            <a:schemeClr val="bg1">
              <a:lumMod val="65000"/>
            </a:schemeClr>
          </a:solid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b="1" dirty="0" smtClean="0">
                <a:solidFill>
                  <a:srgbClr val="002060"/>
                </a:solidFill>
                <a:latin typeface="Times New Roman" pitchFamily="18" charset="0"/>
                <a:cs typeface="Times New Roman" pitchFamily="18" charset="0"/>
              </a:rPr>
              <a:t>Михаил Сергеевич Горбачев </a:t>
            </a:r>
            <a:r>
              <a:rPr lang="ru-RU" sz="1600" dirty="0" smtClean="0">
                <a:solidFill>
                  <a:srgbClr val="002060"/>
                </a:solidFill>
                <a:latin typeface="Times New Roman" pitchFamily="18" charset="0"/>
                <a:cs typeface="Times New Roman" pitchFamily="18" charset="0"/>
              </a:rPr>
              <a:t>- генеральный секретарь ЦК КПСС, президент СССР. Время правления Горбачева ознаменовалось серьезными политическими реформами, призванными покончить с застойными явлениями. Знаменитый «сухой закон» Горбачева вызвал резкое неприятие практически у всех граждан Союза.  Указ «Об усилении борьбы с пьянством» возымел абсолютно противоположное действие. Повсеместно распространилась практика самогоноварения, появилась и поддельная водка. «Сухой закон» был отменен. Время  правления Горбачева ознаменовалось ослаблением цензуры, ухудшением уровня жизни советских граждан</a:t>
            </a:r>
          </a:p>
        </p:txBody>
      </p:sp>
      <p:pic>
        <p:nvPicPr>
          <p:cNvPr id="8" name="Рисунок 7" descr="d451488adbc63fc59e13252040833024.jpg"/>
          <p:cNvPicPr>
            <a:picLocks noChangeAspect="1"/>
          </p:cNvPicPr>
          <p:nvPr/>
        </p:nvPicPr>
        <p:blipFill>
          <a:blip r:embed="rId4" cstate="email">
            <a:clrChange>
              <a:clrFrom>
                <a:srgbClr val="FFFFFF"/>
              </a:clrFrom>
              <a:clrTo>
                <a:srgbClr val="FFFFFF">
                  <a:alpha val="0"/>
                </a:srgbClr>
              </a:clrTo>
            </a:clrChange>
            <a:lum bright="10000"/>
          </a:blip>
          <a:stretch>
            <a:fillRect/>
          </a:stretch>
        </p:blipFill>
        <p:spPr>
          <a:xfrm>
            <a:off x="-500098" y="0"/>
            <a:ext cx="10144196" cy="2071678"/>
          </a:xfrm>
          <a:prstGeom prst="rect">
            <a:avLst/>
          </a:prstGeom>
        </p:spPr>
      </p:pic>
      <p:sp>
        <p:nvSpPr>
          <p:cNvPr id="9" name="TextBox 8"/>
          <p:cNvSpPr txBox="1"/>
          <p:nvPr/>
        </p:nvSpPr>
        <p:spPr>
          <a:xfrm>
            <a:off x="714348" y="571480"/>
            <a:ext cx="7429552" cy="769441"/>
          </a:xfrm>
          <a:prstGeom prst="rect">
            <a:avLst/>
          </a:prstGeom>
          <a:noFill/>
        </p:spPr>
        <p:txBody>
          <a:bodyPr wrap="square" rtlCol="0">
            <a:spAutoFit/>
          </a:bodyPr>
          <a:lstStyle/>
          <a:p>
            <a:pPr lvl="0" algn="ctr"/>
            <a:r>
              <a:rPr lang="ru-RU" sz="4400" b="1" dirty="0" smtClean="0">
                <a:solidFill>
                  <a:srgbClr val="0070C0"/>
                </a:solidFill>
                <a:effectLst>
                  <a:outerShdw blurRad="38100" dist="38100" dir="2700000" algn="tl">
                    <a:srgbClr val="000000">
                      <a:alpha val="43137"/>
                    </a:srgbClr>
                  </a:outerShdw>
                </a:effectLst>
                <a:latin typeface="a_AlgeriusRough" pitchFamily="82" charset="-52"/>
              </a:rPr>
              <a:t>Советский период</a:t>
            </a:r>
          </a:p>
        </p:txBody>
      </p:sp>
    </p:spTree>
  </p:cSld>
  <p:clrMapOvr>
    <a:masterClrMapping/>
  </p:clrMapOvr>
  <p:transition>
    <p:wedg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Содержимое 12" descr="100000.jpg"/>
          <p:cNvPicPr>
            <a:picLocks noChangeAspect="1"/>
          </p:cNvPicPr>
          <p:nvPr/>
        </p:nvPicPr>
        <p:blipFill>
          <a:blip r:embed="rId2" cstate="email"/>
          <a:stretch>
            <a:fillRect/>
          </a:stretch>
        </p:blipFill>
        <p:spPr>
          <a:xfrm>
            <a:off x="0" y="0"/>
            <a:ext cx="9144000" cy="6858000"/>
          </a:xfrm>
          <a:prstGeom prst="rect">
            <a:avLst/>
          </a:prstGeom>
        </p:spPr>
      </p:pic>
      <p:pic>
        <p:nvPicPr>
          <p:cNvPr id="18" name="Рисунок 17" descr="d451488adbc63fc59e13252040833024.jpg"/>
          <p:cNvPicPr>
            <a:picLocks noChangeAspect="1"/>
          </p:cNvPicPr>
          <p:nvPr/>
        </p:nvPicPr>
        <p:blipFill>
          <a:blip r:embed="rId3" cstate="email">
            <a:clrChange>
              <a:clrFrom>
                <a:srgbClr val="FFFFFF"/>
              </a:clrFrom>
              <a:clrTo>
                <a:srgbClr val="FFFFFF">
                  <a:alpha val="0"/>
                </a:srgbClr>
              </a:clrTo>
            </a:clrChange>
            <a:lum bright="10000"/>
          </a:blip>
          <a:stretch>
            <a:fillRect/>
          </a:stretch>
        </p:blipFill>
        <p:spPr>
          <a:xfrm>
            <a:off x="-500098" y="0"/>
            <a:ext cx="10144196" cy="2000240"/>
          </a:xfrm>
          <a:prstGeom prst="rect">
            <a:avLst/>
          </a:prstGeom>
        </p:spPr>
      </p:pic>
      <p:sp>
        <p:nvSpPr>
          <p:cNvPr id="19" name="TextBox 18"/>
          <p:cNvSpPr txBox="1"/>
          <p:nvPr/>
        </p:nvSpPr>
        <p:spPr>
          <a:xfrm>
            <a:off x="714348" y="249664"/>
            <a:ext cx="7429552" cy="1446550"/>
          </a:xfrm>
          <a:prstGeom prst="rect">
            <a:avLst/>
          </a:prstGeom>
          <a:noFill/>
        </p:spPr>
        <p:txBody>
          <a:bodyPr wrap="square" rtlCol="0">
            <a:spAutoFit/>
          </a:bodyPr>
          <a:lstStyle/>
          <a:p>
            <a:pPr lvl="0" algn="ctr"/>
            <a:r>
              <a:rPr lang="ru-RU" sz="4400" b="1" dirty="0" smtClean="0">
                <a:solidFill>
                  <a:srgbClr val="0070C0"/>
                </a:solidFill>
                <a:effectLst>
                  <a:outerShdw blurRad="38100" dist="38100" dir="2700000" algn="tl">
                    <a:srgbClr val="000000">
                      <a:alpha val="43137"/>
                    </a:srgbClr>
                  </a:outerShdw>
                </a:effectLst>
                <a:latin typeface="a_AlgeriusRough" pitchFamily="82" charset="-52"/>
              </a:rPr>
              <a:t>Российская федерация</a:t>
            </a:r>
          </a:p>
        </p:txBody>
      </p:sp>
      <p:sp>
        <p:nvSpPr>
          <p:cNvPr id="5" name="Скругленный прямоугольник 4"/>
          <p:cNvSpPr/>
          <p:nvPr/>
        </p:nvSpPr>
        <p:spPr>
          <a:xfrm>
            <a:off x="2214546" y="2000240"/>
            <a:ext cx="6572296" cy="2786082"/>
          </a:xfrm>
          <a:prstGeom prst="roundRect">
            <a:avLst>
              <a:gd name="adj" fmla="val 11855"/>
            </a:avLst>
          </a:prstGeom>
          <a:solidFill>
            <a:schemeClr val="bg1">
              <a:lumMod val="65000"/>
            </a:schemeClr>
          </a:solid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dirty="0" smtClean="0"/>
              <a:t> </a:t>
            </a:r>
            <a:r>
              <a:rPr lang="ru-RU" sz="1600" b="1" dirty="0" smtClean="0">
                <a:solidFill>
                  <a:srgbClr val="002060"/>
                </a:solidFill>
                <a:latin typeface="Times New Roman" pitchFamily="18" charset="0"/>
                <a:cs typeface="Times New Roman" pitchFamily="18" charset="0"/>
              </a:rPr>
              <a:t>Августовский путч  </a:t>
            </a:r>
            <a:r>
              <a:rPr lang="ru-RU" sz="1600" dirty="0" smtClean="0">
                <a:solidFill>
                  <a:srgbClr val="002060"/>
                </a:solidFill>
                <a:latin typeface="Times New Roman" pitchFamily="18" charset="0"/>
                <a:cs typeface="Times New Roman" pitchFamily="18" charset="0"/>
              </a:rPr>
              <a:t>1991 года  - попытка отстранения Горбачева с поста Президента СССР, предпринятая ГКЧП. В результате путча главами Российской Федерации, Республики Беларусь и Украины было подписано «Беловежское соглашение», в котором говорилось о прекращении существования СССР и о создании СНГ. </a:t>
            </a:r>
          </a:p>
          <a:p>
            <a:pPr algn="just"/>
            <a:r>
              <a:rPr lang="ru-RU" sz="1600" b="1" dirty="0" smtClean="0">
                <a:solidFill>
                  <a:srgbClr val="002060"/>
                </a:solidFill>
                <a:latin typeface="Times New Roman" pitchFamily="18" charset="0"/>
                <a:cs typeface="Times New Roman" pitchFamily="18" charset="0"/>
              </a:rPr>
              <a:t>Борис Николаевич Ельцин </a:t>
            </a:r>
            <a:r>
              <a:rPr lang="ru-RU" sz="1600" dirty="0" smtClean="0">
                <a:solidFill>
                  <a:srgbClr val="002060"/>
                </a:solidFill>
                <a:latin typeface="Times New Roman" pitchFamily="18" charset="0"/>
                <a:cs typeface="Times New Roman" pitchFamily="18" charset="0"/>
              </a:rPr>
              <a:t>– первый  избранный Президент Российской Федерации. Одним из главных достижений Ельцина превращение РФ в демократическое государство с президентом во главе. Ельцин провел ряд реформ, с целью вывести страну из кризиса, назначил выборы в новый орган власти - Федеральное собрание РФ. В декабре 1993 принята </a:t>
            </a:r>
            <a:r>
              <a:rPr lang="ru-RU" sz="1600" b="1" dirty="0" smtClean="0">
                <a:solidFill>
                  <a:srgbClr val="002060"/>
                </a:solidFill>
                <a:latin typeface="Times New Roman" pitchFamily="18" charset="0"/>
                <a:cs typeface="Times New Roman" pitchFamily="18" charset="0"/>
              </a:rPr>
              <a:t>Конституция Российской Федерации</a:t>
            </a:r>
            <a:endParaRPr lang="ru-RU" sz="1600" dirty="0" smtClean="0">
              <a:solidFill>
                <a:srgbClr val="002060"/>
              </a:solidFill>
              <a:latin typeface="Times New Roman" pitchFamily="18" charset="0"/>
              <a:cs typeface="Times New Roman" pitchFamily="18" charset="0"/>
            </a:endParaRPr>
          </a:p>
        </p:txBody>
      </p:sp>
      <p:pic>
        <p:nvPicPr>
          <p:cNvPr id="9" name="Рисунок 8" descr="elzinnnn_bbbb_08.jpg"/>
          <p:cNvPicPr>
            <a:picLocks noChangeAspect="1"/>
          </p:cNvPicPr>
          <p:nvPr/>
        </p:nvPicPr>
        <p:blipFill>
          <a:blip r:embed="rId4" cstate="email"/>
          <a:srcRect/>
          <a:stretch>
            <a:fillRect/>
          </a:stretch>
        </p:blipFill>
        <p:spPr>
          <a:xfrm>
            <a:off x="357159" y="2034257"/>
            <a:ext cx="1748385" cy="2143140"/>
          </a:xfrm>
          <a:prstGeom prst="rect">
            <a:avLst/>
          </a:prstGeom>
          <a:ln w="19050">
            <a:solidFill>
              <a:schemeClr val="bg2">
                <a:lumMod val="25000"/>
              </a:schemeClr>
            </a:solidFill>
          </a:ln>
        </p:spPr>
      </p:pic>
      <p:sp>
        <p:nvSpPr>
          <p:cNvPr id="13" name="Прямоугольник 12"/>
          <p:cNvSpPr/>
          <p:nvPr/>
        </p:nvSpPr>
        <p:spPr>
          <a:xfrm>
            <a:off x="357158" y="4177396"/>
            <a:ext cx="1785950" cy="642942"/>
          </a:xfrm>
          <a:prstGeom prst="rect">
            <a:avLst/>
          </a:prstGeom>
          <a:solidFill>
            <a:schemeClr val="bg2">
              <a:lumMod val="75000"/>
            </a:schemeClr>
          </a:solid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rgbClr val="0070C0"/>
                </a:solidFill>
                <a:latin typeface="Times New Roman" pitchFamily="18" charset="0"/>
                <a:cs typeface="Times New Roman" pitchFamily="18" charset="0"/>
              </a:rPr>
              <a:t>Борис Николаевич Ельцин</a:t>
            </a:r>
          </a:p>
          <a:p>
            <a:pPr algn="ctr"/>
            <a:r>
              <a:rPr lang="ru-RU" sz="1400" b="1" dirty="0" smtClean="0">
                <a:solidFill>
                  <a:srgbClr val="0070C0"/>
                </a:solidFill>
                <a:latin typeface="Times New Roman" pitchFamily="18" charset="0"/>
                <a:cs typeface="Times New Roman" pitchFamily="18" charset="0"/>
              </a:rPr>
              <a:t>(1931 – 2007 гг.) </a:t>
            </a:r>
            <a:endParaRPr lang="ru-RU" sz="1400" b="1" dirty="0">
              <a:solidFill>
                <a:srgbClr val="0070C0"/>
              </a:solidFill>
              <a:latin typeface="Times New Roman" pitchFamily="18" charset="0"/>
              <a:cs typeface="Times New Roman" pitchFamily="18" charset="0"/>
            </a:endParaRPr>
          </a:p>
        </p:txBody>
      </p:sp>
      <p:pic>
        <p:nvPicPr>
          <p:cNvPr id="15" name="Рисунок 14" descr="af35dee6475c47989a94aa8f3394d388-d.jpg"/>
          <p:cNvPicPr>
            <a:picLocks noChangeAspect="1"/>
          </p:cNvPicPr>
          <p:nvPr/>
        </p:nvPicPr>
        <p:blipFill>
          <a:blip r:embed="rId5" cstate="email"/>
          <a:srcRect/>
          <a:stretch>
            <a:fillRect/>
          </a:stretch>
        </p:blipFill>
        <p:spPr>
          <a:xfrm>
            <a:off x="731356" y="4823744"/>
            <a:ext cx="1395570" cy="2000240"/>
          </a:xfrm>
          <a:prstGeom prst="rect">
            <a:avLst/>
          </a:prstGeom>
          <a:ln w="19050">
            <a:solidFill>
              <a:schemeClr val="bg2">
                <a:lumMod val="25000"/>
              </a:schemeClr>
            </a:solidFill>
          </a:ln>
        </p:spPr>
      </p:pic>
      <p:sp>
        <p:nvSpPr>
          <p:cNvPr id="16" name="Прямоугольник 15"/>
          <p:cNvSpPr/>
          <p:nvPr/>
        </p:nvSpPr>
        <p:spPr>
          <a:xfrm>
            <a:off x="2160116" y="5699342"/>
            <a:ext cx="2286016" cy="1071570"/>
          </a:xfrm>
          <a:prstGeom prst="rect">
            <a:avLst/>
          </a:prstGeom>
          <a:solidFill>
            <a:schemeClr val="bg2">
              <a:lumMod val="75000"/>
            </a:schemeClr>
          </a:solid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200" dirty="0" smtClean="0">
                <a:solidFill>
                  <a:srgbClr val="002060"/>
                </a:solidFill>
                <a:latin typeface="Times New Roman" pitchFamily="18" charset="0"/>
                <a:cs typeface="Times New Roman" pitchFamily="18" charset="0"/>
              </a:rPr>
              <a:t>Ельцин, Б. Н.</a:t>
            </a:r>
          </a:p>
          <a:p>
            <a:r>
              <a:rPr lang="ru-RU" sz="1200" dirty="0" smtClean="0">
                <a:solidFill>
                  <a:srgbClr val="002060"/>
                </a:solidFill>
                <a:latin typeface="Times New Roman" pitchFamily="18" charset="0"/>
                <a:cs typeface="Times New Roman" pitchFamily="18" charset="0"/>
              </a:rPr>
              <a:t>Записки президента : размышления, воспоминания, впечатления… / Борис Ельцин. – М. : АСТ, 2006. – 445 с. : ил., фото.</a:t>
            </a:r>
            <a:endParaRPr lang="ru-RU" sz="1200" b="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20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Содержимое 12" descr="100000.jpg"/>
          <p:cNvPicPr>
            <a:picLocks noGrp="1" noChangeAspect="1"/>
          </p:cNvPicPr>
          <p:nvPr>
            <p:ph idx="1"/>
          </p:nvPr>
        </p:nvPicPr>
        <p:blipFill>
          <a:blip r:embed="rId2" cstate="email"/>
          <a:stretch>
            <a:fillRect/>
          </a:stretch>
        </p:blipFill>
        <p:spPr>
          <a:xfrm>
            <a:off x="0" y="0"/>
            <a:ext cx="9144000" cy="6858000"/>
          </a:xfrm>
        </p:spPr>
      </p:pic>
      <p:pic>
        <p:nvPicPr>
          <p:cNvPr id="5" name="Рисунок 4" descr="ui-566fd70eebce38.96885301.jpeg"/>
          <p:cNvPicPr>
            <a:picLocks noChangeAspect="1"/>
          </p:cNvPicPr>
          <p:nvPr/>
        </p:nvPicPr>
        <p:blipFill>
          <a:blip r:embed="rId3" cstate="email"/>
          <a:srcRect/>
          <a:stretch>
            <a:fillRect/>
          </a:stretch>
        </p:blipFill>
        <p:spPr>
          <a:xfrm>
            <a:off x="357158" y="2171011"/>
            <a:ext cx="1857388" cy="2287976"/>
          </a:xfrm>
          <a:prstGeom prst="rect">
            <a:avLst/>
          </a:prstGeom>
        </p:spPr>
      </p:pic>
      <p:sp>
        <p:nvSpPr>
          <p:cNvPr id="6" name="Прямоугольник 5"/>
          <p:cNvSpPr/>
          <p:nvPr/>
        </p:nvSpPr>
        <p:spPr>
          <a:xfrm>
            <a:off x="357158" y="4385588"/>
            <a:ext cx="1857388" cy="928694"/>
          </a:xfrm>
          <a:prstGeom prst="rect">
            <a:avLst/>
          </a:prstGeom>
          <a:solidFill>
            <a:schemeClr val="bg2">
              <a:lumMod val="75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rgbClr val="0070C0"/>
                </a:solidFill>
                <a:latin typeface="Times New Roman" pitchFamily="18" charset="0"/>
                <a:cs typeface="Times New Roman" pitchFamily="18" charset="0"/>
              </a:rPr>
              <a:t>Владимир Владимирович </a:t>
            </a:r>
          </a:p>
          <a:p>
            <a:pPr algn="ctr"/>
            <a:r>
              <a:rPr lang="ru-RU" sz="1400" b="1" dirty="0" smtClean="0">
                <a:solidFill>
                  <a:srgbClr val="0070C0"/>
                </a:solidFill>
                <a:latin typeface="Times New Roman" pitchFamily="18" charset="0"/>
                <a:cs typeface="Times New Roman" pitchFamily="18" charset="0"/>
              </a:rPr>
              <a:t>Путин </a:t>
            </a:r>
          </a:p>
          <a:p>
            <a:pPr algn="ctr"/>
            <a:r>
              <a:rPr lang="ru-RU" sz="1400" b="1" dirty="0" smtClean="0">
                <a:solidFill>
                  <a:srgbClr val="0070C0"/>
                </a:solidFill>
                <a:latin typeface="Times New Roman" pitchFamily="18" charset="0"/>
                <a:cs typeface="Times New Roman" pitchFamily="18" charset="0"/>
              </a:rPr>
              <a:t>(1952 г.) </a:t>
            </a:r>
            <a:endParaRPr lang="ru-RU" sz="1400" b="1" dirty="0">
              <a:solidFill>
                <a:srgbClr val="0070C0"/>
              </a:solidFill>
              <a:latin typeface="Times New Roman" pitchFamily="18" charset="0"/>
              <a:cs typeface="Times New Roman" pitchFamily="18" charset="0"/>
            </a:endParaRPr>
          </a:p>
        </p:txBody>
      </p:sp>
      <p:sp>
        <p:nvSpPr>
          <p:cNvPr id="7" name="Скругленный прямоугольник 6"/>
          <p:cNvSpPr/>
          <p:nvPr/>
        </p:nvSpPr>
        <p:spPr>
          <a:xfrm>
            <a:off x="2351300" y="2169652"/>
            <a:ext cx="4572032" cy="4572032"/>
          </a:xfrm>
          <a:prstGeom prst="roundRect">
            <a:avLst>
              <a:gd name="adj" fmla="val 11855"/>
            </a:avLst>
          </a:prstGeom>
          <a:solidFill>
            <a:schemeClr val="bg1">
              <a:lumMod val="65000"/>
            </a:schemeClr>
          </a:solid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b="1" dirty="0" smtClean="0">
                <a:solidFill>
                  <a:srgbClr val="002060"/>
                </a:solidFill>
                <a:latin typeface="Times New Roman" pitchFamily="18" charset="0"/>
                <a:cs typeface="Times New Roman" pitchFamily="18" charset="0"/>
              </a:rPr>
              <a:t>Владимир Путин  </a:t>
            </a:r>
            <a:r>
              <a:rPr lang="ru-RU" sz="1600" dirty="0" smtClean="0">
                <a:solidFill>
                  <a:srgbClr val="002060"/>
                </a:solidFill>
                <a:latin typeface="Times New Roman" pitchFamily="18" charset="0"/>
                <a:cs typeface="Times New Roman" pitchFamily="18" charset="0"/>
              </a:rPr>
              <a:t>- второй Президент  РФ, Председатель Правительства Российской Федерации (1999—2000; 2008—2012).</a:t>
            </a:r>
            <a:r>
              <a:rPr lang="ru-RU" sz="1600" dirty="0" smtClean="0"/>
              <a:t> </a:t>
            </a:r>
            <a:r>
              <a:rPr lang="ru-RU" sz="1600" dirty="0" smtClean="0">
                <a:solidFill>
                  <a:srgbClr val="002060"/>
                </a:solidFill>
                <a:latin typeface="Times New Roman" pitchFamily="18" charset="0"/>
                <a:cs typeface="Times New Roman" pitchFamily="18" charset="0"/>
              </a:rPr>
              <a:t>За эти годы произошли глобальные изменения. За счет многочисленных реформ во внутренней и внешней политике России создана крепкая «вертикаль власти». Решаются демографические проблемы, установлен контроль над главной финансовой базой, сохранен суверенитет страны, упрочилась ее безопасность, расширилась территория, за счет присоединения республики Крым. На международной арене  так же восстановилась позиция России.  На сегодняшний день созданы предпосылки для того, чтобы в ближайшее десятилетие страна развивалась позитивно и поступательно, без каких-либо неожиданностей</a:t>
            </a:r>
          </a:p>
        </p:txBody>
      </p:sp>
      <p:pic>
        <p:nvPicPr>
          <p:cNvPr id="8" name="Рисунок 7" descr="d451488adbc63fc59e13252040833024.jpg"/>
          <p:cNvPicPr>
            <a:picLocks noChangeAspect="1"/>
          </p:cNvPicPr>
          <p:nvPr/>
        </p:nvPicPr>
        <p:blipFill>
          <a:blip r:embed="rId4" cstate="email">
            <a:clrChange>
              <a:clrFrom>
                <a:srgbClr val="FFFFFF"/>
              </a:clrFrom>
              <a:clrTo>
                <a:srgbClr val="FFFFFF">
                  <a:alpha val="0"/>
                </a:srgbClr>
              </a:clrTo>
            </a:clrChange>
            <a:lum bright="10000"/>
          </a:blip>
          <a:stretch>
            <a:fillRect/>
          </a:stretch>
        </p:blipFill>
        <p:spPr>
          <a:xfrm>
            <a:off x="-500098" y="0"/>
            <a:ext cx="10144196" cy="2143116"/>
          </a:xfrm>
          <a:prstGeom prst="rect">
            <a:avLst/>
          </a:prstGeom>
        </p:spPr>
      </p:pic>
      <p:sp>
        <p:nvSpPr>
          <p:cNvPr id="9" name="TextBox 8"/>
          <p:cNvSpPr txBox="1"/>
          <p:nvPr/>
        </p:nvSpPr>
        <p:spPr>
          <a:xfrm>
            <a:off x="714348" y="325866"/>
            <a:ext cx="7429552" cy="1446550"/>
          </a:xfrm>
          <a:prstGeom prst="rect">
            <a:avLst/>
          </a:prstGeom>
          <a:noFill/>
        </p:spPr>
        <p:txBody>
          <a:bodyPr wrap="square" rtlCol="0">
            <a:spAutoFit/>
          </a:bodyPr>
          <a:lstStyle/>
          <a:p>
            <a:pPr lvl="0" algn="ctr"/>
            <a:r>
              <a:rPr lang="ru-RU" sz="4400" b="1" dirty="0" smtClean="0">
                <a:solidFill>
                  <a:srgbClr val="0070C0"/>
                </a:solidFill>
                <a:effectLst>
                  <a:outerShdw blurRad="38100" dist="38100" dir="2700000" algn="tl">
                    <a:srgbClr val="000000">
                      <a:alpha val="43137"/>
                    </a:srgbClr>
                  </a:outerShdw>
                </a:effectLst>
                <a:latin typeface="a_AlgeriusRough" pitchFamily="82" charset="-52"/>
              </a:rPr>
              <a:t>Российская федерация</a:t>
            </a:r>
          </a:p>
        </p:txBody>
      </p:sp>
      <p:pic>
        <p:nvPicPr>
          <p:cNvPr id="10" name="Рисунок 9" descr="186x242_2_364429.jpg"/>
          <p:cNvPicPr>
            <a:picLocks noChangeAspect="1"/>
          </p:cNvPicPr>
          <p:nvPr/>
        </p:nvPicPr>
        <p:blipFill>
          <a:blip r:embed="rId5" cstate="email"/>
          <a:stretch>
            <a:fillRect/>
          </a:stretch>
        </p:blipFill>
        <p:spPr>
          <a:xfrm>
            <a:off x="7143768" y="2203668"/>
            <a:ext cx="1628774" cy="2119157"/>
          </a:xfrm>
          <a:prstGeom prst="rect">
            <a:avLst/>
          </a:prstGeom>
          <a:ln w="19050">
            <a:solidFill>
              <a:schemeClr val="bg2">
                <a:lumMod val="25000"/>
              </a:schemeClr>
            </a:solidFill>
          </a:ln>
        </p:spPr>
      </p:pic>
      <p:sp>
        <p:nvSpPr>
          <p:cNvPr id="11" name="Прямоугольник 10"/>
          <p:cNvSpPr/>
          <p:nvPr/>
        </p:nvSpPr>
        <p:spPr>
          <a:xfrm>
            <a:off x="7104988" y="4346808"/>
            <a:ext cx="1714512" cy="928694"/>
          </a:xfrm>
          <a:prstGeom prst="rect">
            <a:avLst/>
          </a:prstGeom>
          <a:solidFill>
            <a:schemeClr val="bg2">
              <a:lumMod val="75000"/>
            </a:schemeClr>
          </a:solid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200" dirty="0" smtClean="0">
                <a:solidFill>
                  <a:srgbClr val="002060"/>
                </a:solidFill>
                <a:latin typeface="Times New Roman" pitchFamily="18" charset="0"/>
                <a:cs typeface="Times New Roman" pitchFamily="18" charset="0"/>
              </a:rPr>
              <a:t>Владимир Путин : [фотоальбом] / ред. В. Викторов. – М. : </a:t>
            </a:r>
            <a:r>
              <a:rPr lang="ru-RU" sz="1200" dirty="0" err="1" smtClean="0">
                <a:solidFill>
                  <a:srgbClr val="002060"/>
                </a:solidFill>
                <a:latin typeface="Times New Roman" pitchFamily="18" charset="0"/>
                <a:cs typeface="Times New Roman" pitchFamily="18" charset="0"/>
              </a:rPr>
              <a:t>Худож</a:t>
            </a:r>
            <a:r>
              <a:rPr lang="ru-RU" sz="1200" dirty="0" smtClean="0">
                <a:solidFill>
                  <a:srgbClr val="002060"/>
                </a:solidFill>
                <a:latin typeface="Times New Roman" pitchFamily="18" charset="0"/>
                <a:cs typeface="Times New Roman" pitchFamily="18" charset="0"/>
              </a:rPr>
              <a:t>. лит., 2008. – 223 с. : фото.</a:t>
            </a:r>
            <a:endParaRPr lang="ru-RU" sz="1200" b="1" dirty="0">
              <a:solidFill>
                <a:srgbClr val="002060"/>
              </a:solidFill>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Содержимое 12" descr="100000.jpg"/>
          <p:cNvPicPr>
            <a:picLocks noGrp="1" noChangeAspect="1"/>
          </p:cNvPicPr>
          <p:nvPr>
            <p:ph idx="1"/>
          </p:nvPr>
        </p:nvPicPr>
        <p:blipFill>
          <a:blip r:embed="rId2" cstate="email"/>
          <a:stretch>
            <a:fillRect/>
          </a:stretch>
        </p:blipFill>
        <p:spPr>
          <a:xfrm>
            <a:off x="0" y="0"/>
            <a:ext cx="9144000" cy="6858000"/>
          </a:xfrm>
        </p:spPr>
      </p:pic>
      <p:pic>
        <p:nvPicPr>
          <p:cNvPr id="6" name="Рисунок 5" descr="789283.jpg"/>
          <p:cNvPicPr>
            <a:picLocks noChangeAspect="1"/>
          </p:cNvPicPr>
          <p:nvPr/>
        </p:nvPicPr>
        <p:blipFill>
          <a:blip r:embed="rId3" cstate="email"/>
          <a:stretch>
            <a:fillRect/>
          </a:stretch>
        </p:blipFill>
        <p:spPr>
          <a:xfrm>
            <a:off x="428596" y="2214554"/>
            <a:ext cx="1785950" cy="2500330"/>
          </a:xfrm>
          <a:prstGeom prst="rect">
            <a:avLst/>
          </a:prstGeom>
          <a:ln w="19050">
            <a:solidFill>
              <a:schemeClr val="bg2">
                <a:lumMod val="25000"/>
              </a:schemeClr>
            </a:solidFill>
          </a:ln>
        </p:spPr>
      </p:pic>
      <p:sp>
        <p:nvSpPr>
          <p:cNvPr id="7" name="Прямоугольник 6"/>
          <p:cNvSpPr/>
          <p:nvPr/>
        </p:nvSpPr>
        <p:spPr>
          <a:xfrm>
            <a:off x="357158" y="4714884"/>
            <a:ext cx="1928826" cy="928694"/>
          </a:xfrm>
          <a:prstGeom prst="rect">
            <a:avLst/>
          </a:prstGeom>
          <a:solidFill>
            <a:schemeClr val="bg2">
              <a:lumMod val="75000"/>
            </a:schemeClr>
          </a:solid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rgbClr val="0070C0"/>
                </a:solidFill>
                <a:latin typeface="Times New Roman" pitchFamily="18" charset="0"/>
                <a:cs typeface="Times New Roman" pitchFamily="18" charset="0"/>
              </a:rPr>
              <a:t>Дмитрий Анатольевич Медведев</a:t>
            </a:r>
          </a:p>
          <a:p>
            <a:pPr algn="ctr"/>
            <a:r>
              <a:rPr lang="ru-RU" sz="1400" b="1" dirty="0" smtClean="0">
                <a:solidFill>
                  <a:srgbClr val="0070C0"/>
                </a:solidFill>
                <a:latin typeface="Times New Roman" pitchFamily="18" charset="0"/>
                <a:cs typeface="Times New Roman" pitchFamily="18" charset="0"/>
              </a:rPr>
              <a:t>(1965 г.) </a:t>
            </a:r>
            <a:endParaRPr lang="ru-RU" sz="1400" b="1" dirty="0">
              <a:solidFill>
                <a:srgbClr val="0070C0"/>
              </a:solidFill>
              <a:latin typeface="Times New Roman" pitchFamily="18" charset="0"/>
              <a:cs typeface="Times New Roman" pitchFamily="18" charset="0"/>
            </a:endParaRPr>
          </a:p>
        </p:txBody>
      </p:sp>
      <p:sp>
        <p:nvSpPr>
          <p:cNvPr id="8" name="Скругленный прямоугольник 7"/>
          <p:cNvSpPr/>
          <p:nvPr/>
        </p:nvSpPr>
        <p:spPr>
          <a:xfrm>
            <a:off x="2285984" y="2198904"/>
            <a:ext cx="4857784" cy="2786082"/>
          </a:xfrm>
          <a:prstGeom prst="roundRect">
            <a:avLst>
              <a:gd name="adj" fmla="val 11855"/>
            </a:avLst>
          </a:prstGeom>
          <a:solidFill>
            <a:schemeClr val="bg1">
              <a:lumMod val="65000"/>
            </a:schemeClr>
          </a:solid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b="1" dirty="0" smtClean="0">
                <a:solidFill>
                  <a:srgbClr val="002060"/>
                </a:solidFill>
                <a:latin typeface="Times New Roman" pitchFamily="18" charset="0"/>
                <a:cs typeface="Times New Roman" pitchFamily="18" charset="0"/>
              </a:rPr>
              <a:t>Дмитрий Анатольевич Медведев </a:t>
            </a:r>
            <a:r>
              <a:rPr lang="ru-RU" sz="1600" dirty="0" smtClean="0">
                <a:solidFill>
                  <a:srgbClr val="002060"/>
                </a:solidFill>
                <a:latin typeface="Times New Roman" pitchFamily="18" charset="0"/>
                <a:cs typeface="Times New Roman" pitchFamily="18" charset="0"/>
              </a:rPr>
              <a:t>- третий Президент Российской Федерации, с 2012 года председатель Правительства Российской Федерации. Правительством Медведева было принято решение о реформе  Вооружённых сил России, создание Сил быстрого реагирования. На время правления Дмитрия Медведева пришелся финансовый кризис в России. Дмитрий Медведев стал первым главой Российской Федерации, который использовал новый формат для обращения к гражданам – </a:t>
            </a:r>
            <a:r>
              <a:rPr lang="ru-RU" sz="1600" dirty="0" smtClean="0">
                <a:solidFill>
                  <a:srgbClr val="002060"/>
                </a:solidFill>
                <a:latin typeface="Times New Roman" pitchFamily="18" charset="0"/>
                <a:cs typeface="Times New Roman" pitchFamily="18" charset="0"/>
                <a:hlinkClick r:id="rId4"/>
              </a:rPr>
              <a:t>видеоблог</a:t>
            </a:r>
            <a:r>
              <a:rPr lang="ru-RU" sz="1600" dirty="0" smtClean="0">
                <a:solidFill>
                  <a:srgbClr val="002060"/>
                </a:solidFill>
                <a:latin typeface="Times New Roman" pitchFamily="18" charset="0"/>
                <a:cs typeface="Times New Roman" pitchFamily="18" charset="0"/>
              </a:rPr>
              <a:t> </a:t>
            </a:r>
          </a:p>
        </p:txBody>
      </p:sp>
      <p:pic>
        <p:nvPicPr>
          <p:cNvPr id="9" name="Рисунок 8" descr="d451488adbc63fc59e13252040833024.jpg"/>
          <p:cNvPicPr>
            <a:picLocks noChangeAspect="1"/>
          </p:cNvPicPr>
          <p:nvPr/>
        </p:nvPicPr>
        <p:blipFill>
          <a:blip r:embed="rId5" cstate="email">
            <a:clrChange>
              <a:clrFrom>
                <a:srgbClr val="FFFFFF"/>
              </a:clrFrom>
              <a:clrTo>
                <a:srgbClr val="FFFFFF">
                  <a:alpha val="0"/>
                </a:srgbClr>
              </a:clrTo>
            </a:clrChange>
            <a:lum bright="10000"/>
          </a:blip>
          <a:stretch>
            <a:fillRect/>
          </a:stretch>
        </p:blipFill>
        <p:spPr>
          <a:xfrm>
            <a:off x="-500098" y="0"/>
            <a:ext cx="10144196" cy="2143116"/>
          </a:xfrm>
          <a:prstGeom prst="rect">
            <a:avLst/>
          </a:prstGeom>
        </p:spPr>
      </p:pic>
      <p:sp>
        <p:nvSpPr>
          <p:cNvPr id="10" name="TextBox 9"/>
          <p:cNvSpPr txBox="1"/>
          <p:nvPr/>
        </p:nvSpPr>
        <p:spPr>
          <a:xfrm>
            <a:off x="714348" y="325866"/>
            <a:ext cx="7429552" cy="1446550"/>
          </a:xfrm>
          <a:prstGeom prst="rect">
            <a:avLst/>
          </a:prstGeom>
          <a:noFill/>
        </p:spPr>
        <p:txBody>
          <a:bodyPr wrap="square" rtlCol="0">
            <a:spAutoFit/>
          </a:bodyPr>
          <a:lstStyle/>
          <a:p>
            <a:pPr lvl="0" algn="ctr"/>
            <a:r>
              <a:rPr lang="ru-RU" sz="4400" b="1" dirty="0" smtClean="0">
                <a:solidFill>
                  <a:srgbClr val="0070C0"/>
                </a:solidFill>
                <a:effectLst>
                  <a:outerShdw blurRad="38100" dist="38100" dir="2700000" algn="tl">
                    <a:srgbClr val="000000">
                      <a:alpha val="43137"/>
                    </a:srgbClr>
                  </a:outerShdw>
                </a:effectLst>
                <a:latin typeface="a_AlgeriusRough" pitchFamily="82" charset="-52"/>
              </a:rPr>
              <a:t>Российская федерация</a:t>
            </a:r>
          </a:p>
        </p:txBody>
      </p:sp>
      <p:pic>
        <p:nvPicPr>
          <p:cNvPr id="11" name="Рисунок 10" descr="b600x800.a0acc581bfd9cb3d8335c740914b1ef4113e4dbc60c8412a.jpg"/>
          <p:cNvPicPr>
            <a:picLocks noChangeAspect="1"/>
          </p:cNvPicPr>
          <p:nvPr/>
        </p:nvPicPr>
        <p:blipFill>
          <a:blip r:embed="rId6" cstate="email"/>
          <a:stretch>
            <a:fillRect/>
          </a:stretch>
        </p:blipFill>
        <p:spPr>
          <a:xfrm>
            <a:off x="7286644" y="2214554"/>
            <a:ext cx="1551188" cy="2071702"/>
          </a:xfrm>
          <a:prstGeom prst="rect">
            <a:avLst/>
          </a:prstGeom>
          <a:ln w="19050">
            <a:solidFill>
              <a:schemeClr val="bg2">
                <a:lumMod val="25000"/>
              </a:schemeClr>
            </a:solidFill>
          </a:ln>
        </p:spPr>
      </p:pic>
      <p:sp>
        <p:nvSpPr>
          <p:cNvPr id="12" name="Прямоугольник 11"/>
          <p:cNvSpPr/>
          <p:nvPr/>
        </p:nvSpPr>
        <p:spPr>
          <a:xfrm>
            <a:off x="7215206" y="4286256"/>
            <a:ext cx="1714512" cy="1357322"/>
          </a:xfrm>
          <a:prstGeom prst="rect">
            <a:avLst/>
          </a:prstGeom>
          <a:solidFill>
            <a:schemeClr val="bg2">
              <a:lumMod val="75000"/>
            </a:schemeClr>
          </a:solid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200" dirty="0" smtClean="0">
                <a:solidFill>
                  <a:srgbClr val="002060"/>
                </a:solidFill>
                <a:latin typeface="Times New Roman" pitchFamily="18" charset="0"/>
                <a:cs typeface="Times New Roman" pitchFamily="18" charset="0"/>
              </a:rPr>
              <a:t>Медведев, Р. А.</a:t>
            </a:r>
          </a:p>
          <a:p>
            <a:r>
              <a:rPr lang="ru-RU" sz="1200" dirty="0" smtClean="0">
                <a:solidFill>
                  <a:srgbClr val="002060"/>
                </a:solidFill>
                <a:latin typeface="Times New Roman" pitchFamily="18" charset="0"/>
                <a:cs typeface="Times New Roman" pitchFamily="18" charset="0"/>
              </a:rPr>
              <a:t>Дмитрий Медведев : двойная прочность власти / Рой Медведев. – 2-е изд. – М. : Время, 2010. – 301 с. – (Диалог).</a:t>
            </a:r>
            <a:endParaRPr lang="ru-RU" sz="1200" b="1" dirty="0">
              <a:solidFill>
                <a:srgbClr val="002060"/>
              </a:solidFill>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12" descr="100000.jpg"/>
          <p:cNvPicPr>
            <a:picLocks noChangeAspect="1"/>
          </p:cNvPicPr>
          <p:nvPr/>
        </p:nvPicPr>
        <p:blipFill>
          <a:blip r:embed="rId2" cstate="email"/>
          <a:stretch>
            <a:fillRect/>
          </a:stretch>
        </p:blipFill>
        <p:spPr>
          <a:xfrm>
            <a:off x="0" y="0"/>
            <a:ext cx="9144000" cy="6858000"/>
          </a:xfrm>
          <a:prstGeom prst="rect">
            <a:avLst/>
          </a:prstGeom>
        </p:spPr>
      </p:pic>
      <p:pic>
        <p:nvPicPr>
          <p:cNvPr id="5" name="Рисунок 4" descr="d451488adbc63fc59e13252040833024.jpg"/>
          <p:cNvPicPr>
            <a:picLocks noChangeAspect="1"/>
          </p:cNvPicPr>
          <p:nvPr/>
        </p:nvPicPr>
        <p:blipFill>
          <a:blip r:embed="rId3" cstate="email">
            <a:clrChange>
              <a:clrFrom>
                <a:srgbClr val="FFFFFF"/>
              </a:clrFrom>
              <a:clrTo>
                <a:srgbClr val="FFFFFF">
                  <a:alpha val="0"/>
                </a:srgbClr>
              </a:clrTo>
            </a:clrChange>
            <a:lum bright="10000"/>
          </a:blip>
          <a:stretch>
            <a:fillRect/>
          </a:stretch>
        </p:blipFill>
        <p:spPr>
          <a:xfrm>
            <a:off x="-500098" y="0"/>
            <a:ext cx="10144196" cy="2143116"/>
          </a:xfrm>
          <a:prstGeom prst="rect">
            <a:avLst/>
          </a:prstGeom>
        </p:spPr>
      </p:pic>
      <p:sp>
        <p:nvSpPr>
          <p:cNvPr id="6" name="TextBox 5"/>
          <p:cNvSpPr txBox="1"/>
          <p:nvPr/>
        </p:nvSpPr>
        <p:spPr>
          <a:xfrm>
            <a:off x="714348" y="325866"/>
            <a:ext cx="7429552" cy="1446550"/>
          </a:xfrm>
          <a:prstGeom prst="rect">
            <a:avLst/>
          </a:prstGeom>
          <a:noFill/>
        </p:spPr>
        <p:txBody>
          <a:bodyPr wrap="square" rtlCol="0">
            <a:spAutoFit/>
          </a:bodyPr>
          <a:lstStyle/>
          <a:p>
            <a:pPr lvl="0" algn="ctr"/>
            <a:r>
              <a:rPr lang="ru-RU" sz="4400" b="1" dirty="0" smtClean="0">
                <a:solidFill>
                  <a:srgbClr val="0070C0"/>
                </a:solidFill>
                <a:effectLst>
                  <a:outerShdw blurRad="38100" dist="38100" dir="2700000" algn="tl">
                    <a:srgbClr val="000000">
                      <a:alpha val="43137"/>
                    </a:srgbClr>
                  </a:outerShdw>
                </a:effectLst>
                <a:latin typeface="a_AlgeriusRough" pitchFamily="82" charset="-52"/>
              </a:rPr>
              <a:t>Российская федерация</a:t>
            </a:r>
          </a:p>
        </p:txBody>
      </p:sp>
      <p:sp>
        <p:nvSpPr>
          <p:cNvPr id="20" name="Прямоугольник 19"/>
          <p:cNvSpPr/>
          <p:nvPr/>
        </p:nvSpPr>
        <p:spPr>
          <a:xfrm>
            <a:off x="285720" y="2071678"/>
            <a:ext cx="8572560" cy="714380"/>
          </a:xfrm>
          <a:prstGeom prst="rect">
            <a:avLst/>
          </a:prstGeom>
          <a:solidFill>
            <a:schemeClr val="bg1">
              <a:lumMod val="85000"/>
            </a:schemeClr>
          </a:solid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b="1" dirty="0" smtClean="0">
                <a:solidFill>
                  <a:srgbClr val="002060"/>
                </a:solidFill>
                <a:latin typeface="Times New Roman" pitchFamily="18" charset="0"/>
                <a:cs typeface="Times New Roman" pitchFamily="18" charset="0"/>
              </a:rPr>
              <a:t>Российская Федерация </a:t>
            </a:r>
            <a:r>
              <a:rPr lang="ru-RU" sz="1600" dirty="0" smtClean="0">
                <a:solidFill>
                  <a:srgbClr val="002060"/>
                </a:solidFill>
                <a:latin typeface="Times New Roman" pitchFamily="18" charset="0"/>
                <a:cs typeface="Times New Roman" pitchFamily="18" charset="0"/>
              </a:rPr>
              <a:t>– это суверенное федеративное государство. Ее правовой статус определяется Конституцией Российской Федерации 1993 года. </a:t>
            </a:r>
          </a:p>
        </p:txBody>
      </p:sp>
      <p:pic>
        <p:nvPicPr>
          <p:cNvPr id="7" name="Рисунок 6" descr="9v.jpg"/>
          <p:cNvPicPr>
            <a:picLocks noChangeAspect="1"/>
          </p:cNvPicPr>
          <p:nvPr/>
        </p:nvPicPr>
        <p:blipFill>
          <a:blip r:embed="rId4" cstate="email"/>
          <a:stretch>
            <a:fillRect/>
          </a:stretch>
        </p:blipFill>
        <p:spPr>
          <a:xfrm>
            <a:off x="352394" y="3043226"/>
            <a:ext cx="1120579" cy="1523988"/>
          </a:xfrm>
          <a:prstGeom prst="rect">
            <a:avLst/>
          </a:prstGeom>
          <a:ln w="19050">
            <a:solidFill>
              <a:schemeClr val="bg2">
                <a:lumMod val="25000"/>
              </a:schemeClr>
            </a:solidFill>
          </a:ln>
        </p:spPr>
      </p:pic>
      <p:pic>
        <p:nvPicPr>
          <p:cNvPr id="8" name="Рисунок 7" descr="16040.jpg"/>
          <p:cNvPicPr>
            <a:picLocks noChangeAspect="1"/>
          </p:cNvPicPr>
          <p:nvPr/>
        </p:nvPicPr>
        <p:blipFill>
          <a:blip r:embed="rId5" cstate="email"/>
          <a:stretch>
            <a:fillRect/>
          </a:stretch>
        </p:blipFill>
        <p:spPr>
          <a:xfrm>
            <a:off x="352394" y="4991108"/>
            <a:ext cx="1092736" cy="1571612"/>
          </a:xfrm>
          <a:prstGeom prst="rect">
            <a:avLst/>
          </a:prstGeom>
          <a:ln w="19050">
            <a:solidFill>
              <a:schemeClr val="bg2">
                <a:lumMod val="25000"/>
              </a:schemeClr>
            </a:solidFill>
          </a:ln>
        </p:spPr>
      </p:pic>
      <p:pic>
        <p:nvPicPr>
          <p:cNvPr id="9" name="Рисунок 8" descr="C0437.jpg"/>
          <p:cNvPicPr>
            <a:picLocks noChangeAspect="1"/>
          </p:cNvPicPr>
          <p:nvPr/>
        </p:nvPicPr>
        <p:blipFill>
          <a:blip r:embed="rId6" cstate="email"/>
          <a:stretch>
            <a:fillRect/>
          </a:stretch>
        </p:blipFill>
        <p:spPr>
          <a:xfrm>
            <a:off x="3209224" y="3043226"/>
            <a:ext cx="1027214" cy="1571636"/>
          </a:xfrm>
          <a:prstGeom prst="rect">
            <a:avLst/>
          </a:prstGeom>
          <a:ln w="19050">
            <a:solidFill>
              <a:schemeClr val="bg2">
                <a:lumMod val="25000"/>
              </a:schemeClr>
            </a:solidFill>
          </a:ln>
        </p:spPr>
      </p:pic>
      <p:pic>
        <p:nvPicPr>
          <p:cNvPr id="10" name="Рисунок 9" descr="269ca08b0eaf5ec9e46eda825050a533.jpg"/>
          <p:cNvPicPr>
            <a:picLocks noChangeAspect="1"/>
          </p:cNvPicPr>
          <p:nvPr/>
        </p:nvPicPr>
        <p:blipFill>
          <a:blip r:embed="rId7" cstate="email"/>
          <a:stretch>
            <a:fillRect/>
          </a:stretch>
        </p:blipFill>
        <p:spPr>
          <a:xfrm>
            <a:off x="3209224" y="4991108"/>
            <a:ext cx="1017899" cy="1571636"/>
          </a:xfrm>
          <a:prstGeom prst="rect">
            <a:avLst/>
          </a:prstGeom>
          <a:ln w="19050">
            <a:solidFill>
              <a:schemeClr val="bg2">
                <a:lumMod val="25000"/>
              </a:schemeClr>
            </a:solidFill>
          </a:ln>
        </p:spPr>
      </p:pic>
      <p:pic>
        <p:nvPicPr>
          <p:cNvPr id="11" name="Рисунок 10" descr="66185.jpg"/>
          <p:cNvPicPr>
            <a:picLocks noChangeAspect="1"/>
          </p:cNvPicPr>
          <p:nvPr/>
        </p:nvPicPr>
        <p:blipFill>
          <a:blip r:embed="rId8" cstate="email"/>
          <a:stretch>
            <a:fillRect/>
          </a:stretch>
        </p:blipFill>
        <p:spPr>
          <a:xfrm>
            <a:off x="6233440" y="3043226"/>
            <a:ext cx="1000132" cy="1600211"/>
          </a:xfrm>
          <a:prstGeom prst="rect">
            <a:avLst/>
          </a:prstGeom>
        </p:spPr>
      </p:pic>
      <p:pic>
        <p:nvPicPr>
          <p:cNvPr id="12" name="Рисунок 11" descr="cover.jpg"/>
          <p:cNvPicPr>
            <a:picLocks noChangeAspect="1"/>
          </p:cNvPicPr>
          <p:nvPr/>
        </p:nvPicPr>
        <p:blipFill>
          <a:blip r:embed="rId9" cstate="email"/>
          <a:stretch>
            <a:fillRect/>
          </a:stretch>
        </p:blipFill>
        <p:spPr>
          <a:xfrm>
            <a:off x="6211668" y="5062546"/>
            <a:ext cx="1093865" cy="1500198"/>
          </a:xfrm>
          <a:prstGeom prst="rect">
            <a:avLst/>
          </a:prstGeom>
          <a:ln w="19050">
            <a:solidFill>
              <a:schemeClr val="bg2">
                <a:lumMod val="25000"/>
              </a:schemeClr>
            </a:solidFill>
          </a:ln>
        </p:spPr>
      </p:pic>
      <p:sp>
        <p:nvSpPr>
          <p:cNvPr id="13" name="Прямоугольник 12"/>
          <p:cNvSpPr/>
          <p:nvPr/>
        </p:nvSpPr>
        <p:spPr>
          <a:xfrm>
            <a:off x="7244426" y="3673924"/>
            <a:ext cx="1571668" cy="928694"/>
          </a:xfrm>
          <a:prstGeom prst="rect">
            <a:avLst/>
          </a:prstGeom>
          <a:solidFill>
            <a:schemeClr val="bg2">
              <a:lumMod val="75000"/>
            </a:schemeClr>
          </a:solid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200" dirty="0" smtClean="0">
                <a:solidFill>
                  <a:srgbClr val="002060"/>
                </a:solidFill>
                <a:latin typeface="Times New Roman" pitchFamily="18" charset="0"/>
                <a:cs typeface="Times New Roman" pitchFamily="18" charset="0"/>
              </a:rPr>
              <a:t>Викторов, А.</a:t>
            </a:r>
          </a:p>
          <a:p>
            <a:r>
              <a:rPr lang="ru-RU" sz="1200" dirty="0" smtClean="0">
                <a:solidFill>
                  <a:srgbClr val="002060"/>
                </a:solidFill>
                <a:latin typeface="Times New Roman" pitchFamily="18" charset="0"/>
                <a:cs typeface="Times New Roman" pitchFamily="18" charset="0"/>
              </a:rPr>
              <a:t>Понять Россию… / Анатолий Викторов. – М. : Возвращение, 2005. – 221 с.</a:t>
            </a:r>
            <a:endParaRPr lang="ru-RU" sz="1200" b="1" dirty="0">
              <a:solidFill>
                <a:srgbClr val="002060"/>
              </a:solidFill>
              <a:latin typeface="Times New Roman" pitchFamily="18" charset="0"/>
              <a:cs typeface="Times New Roman" pitchFamily="18" charset="0"/>
            </a:endParaRPr>
          </a:p>
        </p:txBody>
      </p:sp>
      <p:sp>
        <p:nvSpPr>
          <p:cNvPr id="14" name="Прямоугольник 13"/>
          <p:cNvSpPr/>
          <p:nvPr/>
        </p:nvSpPr>
        <p:spPr>
          <a:xfrm>
            <a:off x="7309742" y="4857760"/>
            <a:ext cx="1498872" cy="1704984"/>
          </a:xfrm>
          <a:prstGeom prst="rect">
            <a:avLst/>
          </a:prstGeom>
          <a:solidFill>
            <a:schemeClr val="bg2">
              <a:lumMod val="75000"/>
            </a:schemeClr>
          </a:solid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200" dirty="0" err="1" smtClean="0">
                <a:solidFill>
                  <a:srgbClr val="002060"/>
                </a:solidFill>
                <a:latin typeface="Times New Roman" pitchFamily="18" charset="0"/>
                <a:cs typeface="Times New Roman" pitchFamily="18" charset="0"/>
              </a:rPr>
              <a:t>Перепелицын</a:t>
            </a:r>
            <a:r>
              <a:rPr lang="ru-RU" sz="1200" dirty="0" smtClean="0">
                <a:solidFill>
                  <a:srgbClr val="002060"/>
                </a:solidFill>
                <a:latin typeface="Times New Roman" pitchFamily="18" charset="0"/>
                <a:cs typeface="Times New Roman" pitchFamily="18" charset="0"/>
              </a:rPr>
              <a:t>, А. А.</a:t>
            </a:r>
          </a:p>
          <a:p>
            <a:r>
              <a:rPr lang="ru-RU" sz="1200" dirty="0" smtClean="0">
                <a:solidFill>
                  <a:srgbClr val="002060"/>
                </a:solidFill>
                <a:latin typeface="Times New Roman" pitchFamily="18" charset="0"/>
                <a:cs typeface="Times New Roman" pitchFamily="18" charset="0"/>
              </a:rPr>
              <a:t>Россия подземная. Неизвестный мир у нас под ногами / Андрей </a:t>
            </a:r>
            <a:r>
              <a:rPr lang="ru-RU" sz="1200" dirty="0" err="1" smtClean="0">
                <a:solidFill>
                  <a:srgbClr val="002060"/>
                </a:solidFill>
                <a:latin typeface="Times New Roman" pitchFamily="18" charset="0"/>
                <a:cs typeface="Times New Roman" pitchFamily="18" charset="0"/>
              </a:rPr>
              <a:t>Перепилицын</a:t>
            </a:r>
            <a:r>
              <a:rPr lang="ru-RU" sz="1200" dirty="0" smtClean="0">
                <a:solidFill>
                  <a:srgbClr val="002060"/>
                </a:solidFill>
                <a:latin typeface="Times New Roman" pitchFamily="18" charset="0"/>
                <a:cs typeface="Times New Roman" pitchFamily="18" charset="0"/>
              </a:rPr>
              <a:t>. – М. : Вече, 2012. – 319 с. – (Великие тайны истории).</a:t>
            </a:r>
          </a:p>
        </p:txBody>
      </p:sp>
      <p:sp>
        <p:nvSpPr>
          <p:cNvPr id="15" name="Прямоугольник 14"/>
          <p:cNvSpPr/>
          <p:nvPr/>
        </p:nvSpPr>
        <p:spPr>
          <a:xfrm>
            <a:off x="4254948" y="5276860"/>
            <a:ext cx="1714512" cy="1285884"/>
          </a:xfrm>
          <a:prstGeom prst="rect">
            <a:avLst/>
          </a:prstGeom>
          <a:solidFill>
            <a:schemeClr val="bg2">
              <a:lumMod val="75000"/>
            </a:schemeClr>
          </a:solid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200" dirty="0" smtClean="0">
                <a:solidFill>
                  <a:srgbClr val="002060"/>
                </a:solidFill>
                <a:latin typeface="Times New Roman" pitchFamily="18" charset="0"/>
                <a:cs typeface="Times New Roman" pitchFamily="18" charset="0"/>
              </a:rPr>
              <a:t>Непомнящий, Н. Н.</a:t>
            </a:r>
          </a:p>
          <a:p>
            <a:r>
              <a:rPr lang="ru-RU" sz="1200" dirty="0" smtClean="0">
                <a:solidFill>
                  <a:srgbClr val="002060"/>
                </a:solidFill>
                <a:latin typeface="Times New Roman" pitchFamily="18" charset="0"/>
                <a:cs typeface="Times New Roman" pitchFamily="18" charset="0"/>
              </a:rPr>
              <a:t>Загадки истории России / Николай Непомнящий. – М. ; Вече, 2012. – 319 с. – (Великие тайны истории).</a:t>
            </a:r>
          </a:p>
        </p:txBody>
      </p:sp>
      <p:sp>
        <p:nvSpPr>
          <p:cNvPr id="16" name="Прямоугольник 15"/>
          <p:cNvSpPr/>
          <p:nvPr/>
        </p:nvSpPr>
        <p:spPr>
          <a:xfrm>
            <a:off x="4271956" y="3186102"/>
            <a:ext cx="1714512" cy="1428760"/>
          </a:xfrm>
          <a:prstGeom prst="rect">
            <a:avLst/>
          </a:prstGeom>
          <a:solidFill>
            <a:schemeClr val="bg2">
              <a:lumMod val="75000"/>
            </a:schemeClr>
          </a:solid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200" dirty="0" smtClean="0">
                <a:solidFill>
                  <a:srgbClr val="002060"/>
                </a:solidFill>
                <a:latin typeface="Times New Roman" pitchFamily="18" charset="0"/>
                <a:cs typeface="Times New Roman" pitchFamily="18" charset="0"/>
              </a:rPr>
              <a:t>Кирсанов, В. Н.</a:t>
            </a:r>
          </a:p>
          <a:p>
            <a:r>
              <a:rPr lang="ru-RU" sz="1200" dirty="0" smtClean="0">
                <a:solidFill>
                  <a:srgbClr val="002060"/>
                </a:solidFill>
                <a:latin typeface="Times New Roman" pitchFamily="18" charset="0"/>
                <a:cs typeface="Times New Roman" pitchFamily="18" charset="0"/>
              </a:rPr>
              <a:t>Новейшая политология : национальный интерес. Мифы нашего времени / Виктор Кирсанов. – М. : Алгоритм, 2004. – 279 с.</a:t>
            </a:r>
          </a:p>
        </p:txBody>
      </p:sp>
      <p:sp>
        <p:nvSpPr>
          <p:cNvPr id="17" name="Прямоугольник 16"/>
          <p:cNvSpPr/>
          <p:nvPr/>
        </p:nvSpPr>
        <p:spPr>
          <a:xfrm>
            <a:off x="1423964" y="5133984"/>
            <a:ext cx="1571636" cy="1428760"/>
          </a:xfrm>
          <a:prstGeom prst="rect">
            <a:avLst/>
          </a:prstGeom>
          <a:solidFill>
            <a:schemeClr val="bg2">
              <a:lumMod val="75000"/>
            </a:schemeClr>
          </a:solid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200" dirty="0" smtClean="0">
                <a:solidFill>
                  <a:srgbClr val="002060"/>
                </a:solidFill>
                <a:latin typeface="Times New Roman" pitchFamily="18" charset="0"/>
                <a:cs typeface="Times New Roman" pitchFamily="18" charset="0"/>
              </a:rPr>
              <a:t>Памятник истории России / [сост. В. Л. Егоров, Л. В. Максакова ; </a:t>
            </a:r>
            <a:r>
              <a:rPr lang="ru-RU" sz="1200" dirty="0" err="1" smtClean="0">
                <a:solidFill>
                  <a:srgbClr val="002060"/>
                </a:solidFill>
                <a:latin typeface="Times New Roman" pitchFamily="18" charset="0"/>
                <a:cs typeface="Times New Roman" pitchFamily="18" charset="0"/>
              </a:rPr>
              <a:t>худож</a:t>
            </a:r>
            <a:r>
              <a:rPr lang="ru-RU" sz="1200" dirty="0" smtClean="0">
                <a:solidFill>
                  <a:srgbClr val="002060"/>
                </a:solidFill>
                <a:latin typeface="Times New Roman" pitchFamily="18" charset="0"/>
                <a:cs typeface="Times New Roman" pitchFamily="18" charset="0"/>
              </a:rPr>
              <a:t>. Г. И. </a:t>
            </a:r>
            <a:r>
              <a:rPr lang="ru-RU" sz="1200" dirty="0" err="1" smtClean="0">
                <a:solidFill>
                  <a:srgbClr val="002060"/>
                </a:solidFill>
                <a:latin typeface="Times New Roman" pitchFamily="18" charset="0"/>
                <a:cs typeface="Times New Roman" pitchFamily="18" charset="0"/>
              </a:rPr>
              <a:t>Метченко</a:t>
            </a:r>
            <a:r>
              <a:rPr lang="ru-RU" sz="1200" dirty="0" smtClean="0">
                <a:solidFill>
                  <a:srgbClr val="002060"/>
                </a:solidFill>
                <a:latin typeface="Times New Roman" pitchFamily="18" charset="0"/>
                <a:cs typeface="Times New Roman" pitchFamily="18" charset="0"/>
              </a:rPr>
              <a:t>]. – М. : Сов. Россия, 1987. – 152 с. : ил.</a:t>
            </a:r>
          </a:p>
        </p:txBody>
      </p:sp>
      <p:sp>
        <p:nvSpPr>
          <p:cNvPr id="18" name="Прямоугольник 17"/>
          <p:cNvSpPr/>
          <p:nvPr/>
        </p:nvSpPr>
        <p:spPr>
          <a:xfrm>
            <a:off x="1495402" y="3257540"/>
            <a:ext cx="1500198" cy="1285884"/>
          </a:xfrm>
          <a:prstGeom prst="rect">
            <a:avLst/>
          </a:prstGeom>
          <a:solidFill>
            <a:schemeClr val="bg2">
              <a:lumMod val="75000"/>
            </a:schemeClr>
          </a:solid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200" dirty="0" smtClean="0">
                <a:solidFill>
                  <a:srgbClr val="002060"/>
                </a:solidFill>
                <a:latin typeface="Times New Roman" pitchFamily="18" charset="0"/>
                <a:cs typeface="Times New Roman" pitchFamily="18" charset="0"/>
              </a:rPr>
              <a:t>Национальная идея России : [учеб. пособие] / [под. ред. Б. А. Аникин]. – М. : Дашков и К, 2002. – 324 с.</a:t>
            </a:r>
          </a:p>
        </p:txBody>
      </p:sp>
    </p:spTree>
  </p:cSld>
  <p:clrMapOvr>
    <a:masterClrMapping/>
  </p:clrMapOvr>
  <p:transition>
    <p:wedg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Рисунок 3" descr="img0.jpg"/>
          <p:cNvPicPr>
            <a:picLocks noChangeAspect="1"/>
          </p:cNvPicPr>
          <p:nvPr/>
        </p:nvPicPr>
        <p:blipFill>
          <a:blip r:embed="rId2" cstate="email"/>
          <a:srcRect/>
          <a:stretch>
            <a:fillRect/>
          </a:stretch>
        </p:blipFill>
        <p:spPr>
          <a:xfrm>
            <a:off x="-39635" y="0"/>
            <a:ext cx="9183635" cy="6858000"/>
          </a:xfrm>
          <a:prstGeom prst="rect">
            <a:avLst/>
          </a:prstGeom>
        </p:spPr>
      </p:pic>
      <p:sp>
        <p:nvSpPr>
          <p:cNvPr id="6" name="Прямоугольник 5"/>
          <p:cNvSpPr/>
          <p:nvPr/>
        </p:nvSpPr>
        <p:spPr>
          <a:xfrm>
            <a:off x="1142976" y="5143512"/>
            <a:ext cx="6786610" cy="1143008"/>
          </a:xfrm>
          <a:prstGeom prst="rect">
            <a:avLst/>
          </a:prstGeom>
          <a:solidFill>
            <a:schemeClr val="bg1">
              <a:lumMod val="85000"/>
            </a:schemeClr>
          </a:solid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chemeClr val="bg2">
                    <a:lumMod val="10000"/>
                  </a:schemeClr>
                </a:solidFill>
                <a:latin typeface="Times New Roman" pitchFamily="18" charset="0"/>
                <a:cs typeface="Times New Roman" pitchFamily="18" charset="0"/>
              </a:rPr>
              <a:t>Подбор материала, монтаж, дизайн, </a:t>
            </a:r>
          </a:p>
          <a:p>
            <a:pPr algn="ctr"/>
            <a:r>
              <a:rPr lang="ru-RU" sz="2000" dirty="0" smtClean="0">
                <a:solidFill>
                  <a:schemeClr val="bg2">
                    <a:lumMod val="10000"/>
                  </a:schemeClr>
                </a:solidFill>
                <a:latin typeface="Times New Roman" pitchFamily="18" charset="0"/>
                <a:cs typeface="Times New Roman" pitchFamily="18" charset="0"/>
              </a:rPr>
              <a:t>библиографическое описание литературы </a:t>
            </a:r>
          </a:p>
          <a:p>
            <a:pPr algn="ctr"/>
            <a:r>
              <a:rPr lang="ru-RU" sz="2000" dirty="0" smtClean="0">
                <a:solidFill>
                  <a:schemeClr val="bg2">
                    <a:lumMod val="10000"/>
                  </a:schemeClr>
                </a:solidFill>
                <a:latin typeface="Times New Roman" pitchFamily="18" charset="0"/>
                <a:cs typeface="Times New Roman" pitchFamily="18" charset="0"/>
              </a:rPr>
              <a:t>главный библиотекарь интеллект – центра </a:t>
            </a:r>
            <a:r>
              <a:rPr lang="ru-RU" sz="2000" b="1" dirty="0" smtClean="0">
                <a:solidFill>
                  <a:schemeClr val="bg2">
                    <a:lumMod val="10000"/>
                  </a:schemeClr>
                </a:solidFill>
                <a:latin typeface="Times New Roman" pitchFamily="18" charset="0"/>
                <a:cs typeface="Times New Roman" pitchFamily="18" charset="0"/>
              </a:rPr>
              <a:t>Урюпина Д.Н</a:t>
            </a:r>
            <a:r>
              <a:rPr lang="ru-RU" sz="2000" b="1" dirty="0" smtClean="0">
                <a:solidFill>
                  <a:srgbClr val="002060"/>
                </a:solidFill>
                <a:latin typeface="Times New Roman" pitchFamily="18" charset="0"/>
                <a:cs typeface="Times New Roman" pitchFamily="18" charset="0"/>
              </a:rPr>
              <a:t>.</a:t>
            </a:r>
            <a:endParaRPr lang="ru-RU" sz="1600" dirty="0" smtClean="0">
              <a:solidFill>
                <a:srgbClr val="002060"/>
              </a:solidFill>
              <a:latin typeface="Times New Roman" pitchFamily="18" charset="0"/>
              <a:cs typeface="Times New Roman" pitchFamily="18" charset="0"/>
            </a:endParaRPr>
          </a:p>
        </p:txBody>
      </p:sp>
      <p:pic>
        <p:nvPicPr>
          <p:cNvPr id="10" name="Содержимое 9" descr="gruzoperevozki-po-rossii.png"/>
          <p:cNvPicPr>
            <a:picLocks noGrp="1" noChangeAspect="1"/>
          </p:cNvPicPr>
          <p:nvPr>
            <p:ph idx="1"/>
          </p:nvPr>
        </p:nvPicPr>
        <p:blipFill>
          <a:blip r:embed="rId3" cstate="email"/>
          <a:stretch>
            <a:fillRect/>
          </a:stretch>
        </p:blipFill>
        <p:spPr>
          <a:xfrm>
            <a:off x="1191284" y="785794"/>
            <a:ext cx="6715172" cy="3945062"/>
          </a:xfrm>
          <a:ln w="19050">
            <a:solidFill>
              <a:schemeClr val="bg2">
                <a:lumMod val="25000"/>
              </a:schemeClr>
            </a:solidFill>
          </a:ln>
        </p:spPr>
      </p:pic>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descr="novgorodskaja_rus.jpg"/>
          <p:cNvPicPr>
            <a:picLocks noChangeAspect="1"/>
          </p:cNvPicPr>
          <p:nvPr/>
        </p:nvPicPr>
        <p:blipFill>
          <a:blip r:embed="rId2" cstate="email">
            <a:lum bright="20000"/>
          </a:blip>
          <a:srcRect/>
          <a:stretch>
            <a:fillRect/>
          </a:stretch>
        </p:blipFill>
        <p:spPr>
          <a:xfrm>
            <a:off x="0" y="0"/>
            <a:ext cx="9170625" cy="6858000"/>
          </a:xfrm>
          <a:prstGeom prst="rect">
            <a:avLst/>
          </a:prstGeom>
        </p:spPr>
      </p:pic>
      <p:pic>
        <p:nvPicPr>
          <p:cNvPr id="5" name="Рисунок 4" descr="7b5c156772911416f7d7c8c90cced7c3bc5f6c143715637.jpg"/>
          <p:cNvPicPr>
            <a:picLocks noChangeAspect="1"/>
          </p:cNvPicPr>
          <p:nvPr/>
        </p:nvPicPr>
        <p:blipFill>
          <a:blip r:embed="rId3" cstate="email"/>
          <a:srcRect/>
          <a:stretch>
            <a:fillRect/>
          </a:stretch>
        </p:blipFill>
        <p:spPr>
          <a:xfrm>
            <a:off x="406824" y="2428868"/>
            <a:ext cx="1807722" cy="2588028"/>
          </a:xfrm>
          <a:prstGeom prst="rect">
            <a:avLst/>
          </a:prstGeom>
          <a:ln w="19050">
            <a:solidFill>
              <a:schemeClr val="bg2">
                <a:lumMod val="25000"/>
              </a:schemeClr>
            </a:solidFill>
          </a:ln>
        </p:spPr>
      </p:pic>
      <p:sp>
        <p:nvSpPr>
          <p:cNvPr id="10" name="Прямоугольник 9"/>
          <p:cNvSpPr/>
          <p:nvPr/>
        </p:nvSpPr>
        <p:spPr>
          <a:xfrm>
            <a:off x="357158" y="5000636"/>
            <a:ext cx="1857388" cy="571504"/>
          </a:xfrm>
          <a:prstGeom prst="rect">
            <a:avLst/>
          </a:prstGeom>
          <a:solidFill>
            <a:schemeClr val="bg2">
              <a:lumMod val="75000"/>
            </a:schemeClr>
          </a:solid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rgbClr val="0070C0"/>
                </a:solidFill>
                <a:latin typeface="Times New Roman" pitchFamily="18" charset="0"/>
                <a:cs typeface="Times New Roman" pitchFamily="18" charset="0"/>
              </a:rPr>
              <a:t>Князь Олег Вещий</a:t>
            </a:r>
          </a:p>
          <a:p>
            <a:pPr algn="ctr"/>
            <a:r>
              <a:rPr lang="ru-RU" sz="1400" b="1" dirty="0" smtClean="0">
                <a:solidFill>
                  <a:srgbClr val="0070C0"/>
                </a:solidFill>
                <a:latin typeface="Times New Roman" pitchFamily="18" charset="0"/>
                <a:cs typeface="Times New Roman" pitchFamily="18" charset="0"/>
              </a:rPr>
              <a:t>(ум. 912 г.)</a:t>
            </a:r>
            <a:endParaRPr lang="ru-RU" sz="1400" b="1" dirty="0">
              <a:solidFill>
                <a:srgbClr val="0070C0"/>
              </a:solidFill>
              <a:latin typeface="Times New Roman" pitchFamily="18" charset="0"/>
              <a:cs typeface="Times New Roman" pitchFamily="18" charset="0"/>
            </a:endParaRPr>
          </a:p>
        </p:txBody>
      </p:sp>
      <p:sp>
        <p:nvSpPr>
          <p:cNvPr id="11" name="Скругленный прямоугольник 10"/>
          <p:cNvSpPr/>
          <p:nvPr/>
        </p:nvSpPr>
        <p:spPr>
          <a:xfrm>
            <a:off x="2428860" y="2428868"/>
            <a:ext cx="4429156" cy="3071834"/>
          </a:xfrm>
          <a:prstGeom prst="roundRect">
            <a:avLst/>
          </a:prstGeom>
          <a:solidFill>
            <a:schemeClr val="bg1">
              <a:lumMod val="65000"/>
            </a:schemeClr>
          </a:solid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sz="1600" b="1" dirty="0" smtClean="0">
              <a:solidFill>
                <a:srgbClr val="002060"/>
              </a:solidFill>
              <a:latin typeface="Times New Roman" pitchFamily="18" charset="0"/>
              <a:cs typeface="Times New Roman" pitchFamily="18" charset="0"/>
            </a:endParaRPr>
          </a:p>
          <a:p>
            <a:pPr algn="just"/>
            <a:r>
              <a:rPr lang="ru-RU" sz="1600" b="1" dirty="0" smtClean="0">
                <a:solidFill>
                  <a:srgbClr val="002060"/>
                </a:solidFill>
                <a:latin typeface="Times New Roman" pitchFamily="18" charset="0"/>
                <a:cs typeface="Times New Roman" pitchFamily="18" charset="0"/>
              </a:rPr>
              <a:t>Князь Олег </a:t>
            </a:r>
            <a:r>
              <a:rPr lang="ru-RU" sz="1600" dirty="0" smtClean="0">
                <a:solidFill>
                  <a:srgbClr val="002060"/>
                </a:solidFill>
                <a:latin typeface="Times New Roman" pitchFamily="18" charset="0"/>
                <a:cs typeface="Times New Roman" pitchFamily="18" charset="0"/>
              </a:rPr>
              <a:t>стал новгородским князем  с 879 года. За неизменную удачливость в военных походах, за удаль и смекалку народ прозвал князя Олегом Вещим. О нем слагали предания и легенды, приписывая ему необыкновенные способности и дар предвидения. Главная историческая его заслуга - объединение всех славянских племен под единым началом. С правления князя Олега началась история Киевской Руси, а вместе с этим — и история Российского государства</a:t>
            </a:r>
          </a:p>
          <a:p>
            <a:pPr algn="just"/>
            <a:endParaRPr lang="ru-RU" sz="1600" dirty="0" smtClean="0">
              <a:solidFill>
                <a:srgbClr val="002060"/>
              </a:solidFill>
              <a:latin typeface="Times New Roman" pitchFamily="18" charset="0"/>
              <a:cs typeface="Times New Roman" pitchFamily="18" charset="0"/>
            </a:endParaRPr>
          </a:p>
        </p:txBody>
      </p:sp>
      <p:pic>
        <p:nvPicPr>
          <p:cNvPr id="12" name="Рисунок 11" descr="d451488adbc63fc59e13252040833024.jpg"/>
          <p:cNvPicPr>
            <a:picLocks noChangeAspect="1"/>
          </p:cNvPicPr>
          <p:nvPr/>
        </p:nvPicPr>
        <p:blipFill>
          <a:blip r:embed="rId4" cstate="email">
            <a:clrChange>
              <a:clrFrom>
                <a:srgbClr val="FFFFFF"/>
              </a:clrFrom>
              <a:clrTo>
                <a:srgbClr val="FFFFFF">
                  <a:alpha val="0"/>
                </a:srgbClr>
              </a:clrTo>
            </a:clrChange>
            <a:lum bright="10000"/>
          </a:blip>
          <a:stretch>
            <a:fillRect/>
          </a:stretch>
        </p:blipFill>
        <p:spPr>
          <a:xfrm>
            <a:off x="-428660" y="0"/>
            <a:ext cx="10144196" cy="2428868"/>
          </a:xfrm>
          <a:prstGeom prst="rect">
            <a:avLst/>
          </a:prstGeom>
          <a:ln>
            <a:noFill/>
          </a:ln>
          <a:effectLst>
            <a:softEdge rad="112500"/>
          </a:effectLst>
        </p:spPr>
      </p:pic>
      <p:sp>
        <p:nvSpPr>
          <p:cNvPr id="13" name="TextBox 12"/>
          <p:cNvSpPr txBox="1"/>
          <p:nvPr/>
        </p:nvSpPr>
        <p:spPr>
          <a:xfrm>
            <a:off x="785786" y="270078"/>
            <a:ext cx="7429552" cy="2308324"/>
          </a:xfrm>
          <a:prstGeom prst="rect">
            <a:avLst/>
          </a:prstGeom>
          <a:noFill/>
        </p:spPr>
        <p:txBody>
          <a:bodyPr wrap="square" rtlCol="0">
            <a:spAutoFit/>
          </a:bodyPr>
          <a:lstStyle/>
          <a:p>
            <a:pPr algn="ctr"/>
            <a:endParaRPr lang="ru-RU" sz="1600" dirty="0" smtClean="0">
              <a:latin typeface="a_AlgeriusRough" pitchFamily="82" charset="-52"/>
            </a:endParaRPr>
          </a:p>
          <a:p>
            <a:pPr algn="ctr"/>
            <a:r>
              <a:rPr lang="ru-RU" sz="1600" dirty="0" smtClean="0">
                <a:latin typeface="a_AlgeriusRough" pitchFamily="82" charset="-52"/>
              </a:rPr>
              <a:t> </a:t>
            </a:r>
            <a:r>
              <a:rPr lang="ru-RU" sz="4000" b="1" dirty="0" smtClean="0">
                <a:solidFill>
                  <a:srgbClr val="0070C0"/>
                </a:solidFill>
                <a:effectLst>
                  <a:outerShdw blurRad="38100" dist="38100" dir="2700000" algn="tl">
                    <a:srgbClr val="000000">
                      <a:alpha val="43137"/>
                    </a:srgbClr>
                  </a:outerShdw>
                </a:effectLst>
                <a:latin typeface="a_AlgeriusRough" pitchFamily="82" charset="-52"/>
              </a:rPr>
              <a:t>Древнерусское государство</a:t>
            </a:r>
            <a:endParaRPr lang="ru-RU" sz="3600" b="1" dirty="0" smtClean="0">
              <a:solidFill>
                <a:srgbClr val="0070C0"/>
              </a:solidFill>
              <a:effectLst>
                <a:outerShdw blurRad="38100" dist="38100" dir="2700000" algn="tl">
                  <a:srgbClr val="000000">
                    <a:alpha val="43137"/>
                  </a:srgbClr>
                </a:outerShdw>
              </a:effectLst>
              <a:latin typeface="a_AlgeriusRough" pitchFamily="82" charset="-52"/>
            </a:endParaRPr>
          </a:p>
          <a:p>
            <a:pPr algn="ctr"/>
            <a:r>
              <a:rPr lang="ru-RU" sz="4800" b="1" dirty="0" smtClean="0">
                <a:solidFill>
                  <a:srgbClr val="0070C0"/>
                </a:solidFill>
                <a:effectLst>
                  <a:outerShdw blurRad="38100" dist="38100" dir="2700000" algn="tl">
                    <a:srgbClr val="000000">
                      <a:alpha val="43137"/>
                    </a:srgbClr>
                  </a:outerShdw>
                </a:effectLst>
                <a:latin typeface="a_AlgeriusRough" pitchFamily="82" charset="-52"/>
              </a:rPr>
              <a:t> </a:t>
            </a:r>
            <a:endParaRPr lang="ru-RU" sz="2400" b="1" dirty="0">
              <a:solidFill>
                <a:srgbClr val="0070C0"/>
              </a:solidFill>
              <a:effectLst>
                <a:outerShdw blurRad="38100" dist="38100" dir="2700000" algn="tl">
                  <a:srgbClr val="000000">
                    <a:alpha val="43137"/>
                  </a:srgbClr>
                </a:outerShdw>
              </a:effectLst>
              <a:latin typeface="a_AlgeriusRough" pitchFamily="82" charset="-52"/>
            </a:endParaRPr>
          </a:p>
        </p:txBody>
      </p:sp>
      <p:pic>
        <p:nvPicPr>
          <p:cNvPr id="14" name="Рисунок 13" descr="7225.jpg"/>
          <p:cNvPicPr>
            <a:picLocks noChangeAspect="1"/>
          </p:cNvPicPr>
          <p:nvPr/>
        </p:nvPicPr>
        <p:blipFill>
          <a:blip r:embed="rId5" cstate="email"/>
          <a:stretch>
            <a:fillRect/>
          </a:stretch>
        </p:blipFill>
        <p:spPr>
          <a:xfrm>
            <a:off x="7143768" y="2444518"/>
            <a:ext cx="1619249" cy="2363245"/>
          </a:xfrm>
          <a:prstGeom prst="rect">
            <a:avLst/>
          </a:prstGeom>
          <a:ln w="19050">
            <a:solidFill>
              <a:schemeClr val="bg2">
                <a:lumMod val="25000"/>
              </a:schemeClr>
            </a:solidFill>
          </a:ln>
          <a:effectLst/>
        </p:spPr>
      </p:pic>
      <p:sp>
        <p:nvSpPr>
          <p:cNvPr id="15" name="Прямоугольник 14"/>
          <p:cNvSpPr/>
          <p:nvPr/>
        </p:nvSpPr>
        <p:spPr>
          <a:xfrm>
            <a:off x="7132882" y="4801972"/>
            <a:ext cx="1643074" cy="928694"/>
          </a:xfrm>
          <a:prstGeom prst="rect">
            <a:avLst/>
          </a:prstGeom>
          <a:solidFill>
            <a:schemeClr val="bg2">
              <a:lumMod val="75000"/>
            </a:schemeClr>
          </a:solid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200" dirty="0" smtClean="0">
                <a:solidFill>
                  <a:srgbClr val="002060"/>
                </a:solidFill>
                <a:latin typeface="Times New Roman" pitchFamily="18" charset="0"/>
                <a:cs typeface="Times New Roman" pitchFamily="18" charset="0"/>
              </a:rPr>
              <a:t>Васильев, Б. Л.</a:t>
            </a:r>
          </a:p>
          <a:p>
            <a:r>
              <a:rPr lang="ru-RU" sz="1200" dirty="0" smtClean="0">
                <a:solidFill>
                  <a:srgbClr val="002060"/>
                </a:solidFill>
                <a:latin typeface="Times New Roman" pitchFamily="18" charset="0"/>
                <a:cs typeface="Times New Roman" pitchFamily="18" charset="0"/>
              </a:rPr>
              <a:t>Вещий Олег : [роман] / Борис Васильев. – М. : Вагриус, 2006. – 399 с.</a:t>
            </a:r>
            <a:endParaRPr lang="ru-RU" sz="1200" b="1" dirty="0">
              <a:solidFill>
                <a:srgbClr val="002060"/>
              </a:solidFill>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descr="novgorodskaja_rus.jpg"/>
          <p:cNvPicPr>
            <a:picLocks noChangeAspect="1"/>
          </p:cNvPicPr>
          <p:nvPr/>
        </p:nvPicPr>
        <p:blipFill>
          <a:blip r:embed="rId2" cstate="email">
            <a:lum bright="20000"/>
          </a:blip>
          <a:srcRect/>
          <a:stretch>
            <a:fillRect/>
          </a:stretch>
        </p:blipFill>
        <p:spPr>
          <a:xfrm>
            <a:off x="0" y="0"/>
            <a:ext cx="9170625" cy="6858000"/>
          </a:xfrm>
          <a:prstGeom prst="rect">
            <a:avLst/>
          </a:prstGeom>
        </p:spPr>
      </p:pic>
      <p:pic>
        <p:nvPicPr>
          <p:cNvPr id="7" name="Рисунок 6" descr="1434356225-29c6dd3820730de7c64e8a396d4413e3.jpg"/>
          <p:cNvPicPr>
            <a:picLocks noChangeAspect="1"/>
          </p:cNvPicPr>
          <p:nvPr/>
        </p:nvPicPr>
        <p:blipFill>
          <a:blip r:embed="rId3" cstate="email"/>
          <a:srcRect/>
          <a:stretch>
            <a:fillRect/>
          </a:stretch>
        </p:blipFill>
        <p:spPr>
          <a:xfrm>
            <a:off x="428596" y="2416624"/>
            <a:ext cx="1739683" cy="2467672"/>
          </a:xfrm>
          <a:prstGeom prst="rect">
            <a:avLst/>
          </a:prstGeom>
          <a:ln w="19050">
            <a:solidFill>
              <a:schemeClr val="bg2">
                <a:lumMod val="25000"/>
              </a:schemeClr>
            </a:solidFill>
          </a:ln>
        </p:spPr>
      </p:pic>
      <p:sp>
        <p:nvSpPr>
          <p:cNvPr id="8" name="Прямоугольник 7"/>
          <p:cNvSpPr/>
          <p:nvPr/>
        </p:nvSpPr>
        <p:spPr>
          <a:xfrm>
            <a:off x="395938" y="4884296"/>
            <a:ext cx="1796836" cy="500066"/>
          </a:xfrm>
          <a:prstGeom prst="rect">
            <a:avLst/>
          </a:prstGeom>
          <a:solidFill>
            <a:schemeClr val="bg2">
              <a:lumMod val="75000"/>
            </a:schemeClr>
          </a:solid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rgbClr val="0070C0"/>
                </a:solidFill>
                <a:latin typeface="Times New Roman" pitchFamily="18" charset="0"/>
                <a:cs typeface="Times New Roman" pitchFamily="18" charset="0"/>
              </a:rPr>
              <a:t>Князь Игорь</a:t>
            </a:r>
          </a:p>
          <a:p>
            <a:pPr algn="ctr"/>
            <a:r>
              <a:rPr lang="ru-RU" sz="1400" b="1" dirty="0" smtClean="0">
                <a:solidFill>
                  <a:srgbClr val="0070C0"/>
                </a:solidFill>
                <a:latin typeface="Times New Roman" pitchFamily="18" charset="0"/>
                <a:cs typeface="Times New Roman" pitchFamily="18" charset="0"/>
              </a:rPr>
              <a:t>(878—945 гг.)</a:t>
            </a:r>
            <a:endParaRPr lang="ru-RU" sz="1400" b="1" dirty="0">
              <a:solidFill>
                <a:srgbClr val="0070C0"/>
              </a:solidFill>
              <a:latin typeface="Times New Roman" pitchFamily="18" charset="0"/>
              <a:cs typeface="Times New Roman" pitchFamily="18" charset="0"/>
            </a:endParaRPr>
          </a:p>
        </p:txBody>
      </p:sp>
      <p:sp>
        <p:nvSpPr>
          <p:cNvPr id="9" name="Скругленный прямоугольник 8"/>
          <p:cNvSpPr/>
          <p:nvPr/>
        </p:nvSpPr>
        <p:spPr>
          <a:xfrm>
            <a:off x="2285984" y="2383966"/>
            <a:ext cx="4572032" cy="3616802"/>
          </a:xfrm>
          <a:prstGeom prst="roundRect">
            <a:avLst>
              <a:gd name="adj" fmla="val 11855"/>
            </a:avLst>
          </a:prstGeom>
          <a:solidFill>
            <a:schemeClr val="bg1">
              <a:lumMod val="65000"/>
            </a:schemeClr>
          </a:solid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600" dirty="0" smtClean="0">
              <a:solidFill>
                <a:srgbClr val="002060"/>
              </a:solidFill>
            </a:endParaRPr>
          </a:p>
          <a:p>
            <a:endParaRPr lang="ru-RU" sz="1600" dirty="0" smtClean="0">
              <a:solidFill>
                <a:srgbClr val="002060"/>
              </a:solidFill>
            </a:endParaRPr>
          </a:p>
          <a:p>
            <a:pPr algn="just"/>
            <a:r>
              <a:rPr lang="ru-RU" sz="1600" dirty="0" smtClean="0">
                <a:solidFill>
                  <a:srgbClr val="002060"/>
                </a:solidFill>
                <a:latin typeface="Times New Roman" pitchFamily="18" charset="0"/>
                <a:cs typeface="Times New Roman" pitchFamily="18" charset="0"/>
              </a:rPr>
              <a:t>Родной сын </a:t>
            </a:r>
            <a:r>
              <a:rPr lang="ru-RU" sz="1600" dirty="0" err="1" smtClean="0">
                <a:solidFill>
                  <a:srgbClr val="002060"/>
                </a:solidFill>
                <a:latin typeface="Times New Roman" pitchFamily="18" charset="0"/>
                <a:cs typeface="Times New Roman" pitchFamily="18" charset="0"/>
              </a:rPr>
              <a:t>Рюрика</a:t>
            </a:r>
            <a:r>
              <a:rPr lang="ru-RU" sz="1600" dirty="0" smtClean="0">
                <a:solidFill>
                  <a:srgbClr val="002060"/>
                </a:solidFill>
                <a:latin typeface="Times New Roman" pitchFamily="18" charset="0"/>
                <a:cs typeface="Times New Roman" pitchFamily="18" charset="0"/>
              </a:rPr>
              <a:t> - Игорь занял престол после смерти Олега. </a:t>
            </a:r>
            <a:r>
              <a:rPr lang="ru-RU" sz="1600" b="1" dirty="0" smtClean="0">
                <a:solidFill>
                  <a:srgbClr val="002060"/>
                </a:solidFill>
                <a:latin typeface="Times New Roman" pitchFamily="18" charset="0"/>
                <a:cs typeface="Times New Roman" pitchFamily="18" charset="0"/>
              </a:rPr>
              <a:t>Князь Игорь </a:t>
            </a:r>
            <a:r>
              <a:rPr lang="ru-RU" sz="1600" dirty="0" smtClean="0">
                <a:solidFill>
                  <a:srgbClr val="002060"/>
                </a:solidFill>
                <a:latin typeface="Times New Roman" pitchFamily="18" charset="0"/>
                <a:cs typeface="Times New Roman" pitchFamily="18" charset="0"/>
              </a:rPr>
              <a:t>- придерживался политики терпимости к различным верам славян, не мешая принятию ими христианства. Во времена княжения Игоря на Руси появилась новая славянская азбука, составленная братьями Кириллом и </a:t>
            </a:r>
            <a:r>
              <a:rPr lang="ru-RU" sz="1600" dirty="0" err="1" smtClean="0">
                <a:solidFill>
                  <a:srgbClr val="002060"/>
                </a:solidFill>
                <a:latin typeface="Times New Roman" pitchFamily="18" charset="0"/>
                <a:cs typeface="Times New Roman" pitchFamily="18" charset="0"/>
              </a:rPr>
              <a:t>Мефодием</a:t>
            </a:r>
            <a:r>
              <a:rPr lang="ru-RU" sz="1600" dirty="0" smtClean="0">
                <a:solidFill>
                  <a:srgbClr val="002060"/>
                </a:solidFill>
                <a:latin typeface="Times New Roman" pitchFamily="18" charset="0"/>
                <a:cs typeface="Times New Roman" pitchFamily="18" charset="0"/>
              </a:rPr>
              <a:t>. </a:t>
            </a:r>
          </a:p>
          <a:p>
            <a:pPr algn="just"/>
            <a:r>
              <a:rPr lang="ru-RU" sz="1600" b="1" dirty="0" smtClean="0">
                <a:solidFill>
                  <a:srgbClr val="002060"/>
                </a:solidFill>
                <a:latin typeface="Times New Roman" pitchFamily="18" charset="0"/>
                <a:cs typeface="Times New Roman" pitchFamily="18" charset="0"/>
              </a:rPr>
              <a:t>Княгиня Ольга </a:t>
            </a:r>
            <a:r>
              <a:rPr lang="ru-RU" sz="1600" dirty="0" smtClean="0">
                <a:solidFill>
                  <a:srgbClr val="002060"/>
                </a:solidFill>
                <a:latin typeface="Times New Roman" pitchFamily="18" charset="0"/>
                <a:cs typeface="Times New Roman" pitchFamily="18" charset="0"/>
              </a:rPr>
              <a:t>- великая княгиня киевская, жена Игоря. Жестоко мстила убийцам за смерть мужа. Установила размеры дани для древлян и новгородцев. В 955 году приняла христианство. Руководила защитой Киева от печенегов</a:t>
            </a:r>
          </a:p>
          <a:p>
            <a:endParaRPr lang="ru-RU" sz="1600" dirty="0" smtClean="0">
              <a:solidFill>
                <a:srgbClr val="002060"/>
              </a:solidFill>
            </a:endParaRPr>
          </a:p>
          <a:p>
            <a:endParaRPr lang="ru-RU" sz="1600" dirty="0" smtClean="0">
              <a:solidFill>
                <a:srgbClr val="002060"/>
              </a:solidFill>
              <a:latin typeface="Times New Roman" pitchFamily="18" charset="0"/>
              <a:cs typeface="Times New Roman" pitchFamily="18" charset="0"/>
            </a:endParaRPr>
          </a:p>
        </p:txBody>
      </p:sp>
      <p:pic>
        <p:nvPicPr>
          <p:cNvPr id="10" name="Рисунок 9" descr="exposition479.jpg"/>
          <p:cNvPicPr>
            <a:picLocks noChangeAspect="1"/>
          </p:cNvPicPr>
          <p:nvPr/>
        </p:nvPicPr>
        <p:blipFill>
          <a:blip r:embed="rId4" cstate="email">
            <a:grayscl/>
          </a:blip>
          <a:stretch>
            <a:fillRect/>
          </a:stretch>
        </p:blipFill>
        <p:spPr>
          <a:xfrm>
            <a:off x="7033550" y="2416624"/>
            <a:ext cx="1761979" cy="2531604"/>
          </a:xfrm>
          <a:prstGeom prst="rect">
            <a:avLst/>
          </a:prstGeom>
          <a:ln w="19050">
            <a:solidFill>
              <a:schemeClr val="bg2">
                <a:lumMod val="25000"/>
              </a:schemeClr>
            </a:solidFill>
          </a:ln>
        </p:spPr>
      </p:pic>
      <p:sp>
        <p:nvSpPr>
          <p:cNvPr id="11" name="Прямоугольник 10"/>
          <p:cNvSpPr/>
          <p:nvPr/>
        </p:nvSpPr>
        <p:spPr>
          <a:xfrm>
            <a:off x="7022664" y="4955734"/>
            <a:ext cx="1785982" cy="500066"/>
          </a:xfrm>
          <a:prstGeom prst="rect">
            <a:avLst/>
          </a:prstGeom>
          <a:solidFill>
            <a:schemeClr val="bg2">
              <a:lumMod val="75000"/>
            </a:schemeClr>
          </a:solid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rgbClr val="0070C0"/>
                </a:solidFill>
                <a:latin typeface="Times New Roman" pitchFamily="18" charset="0"/>
                <a:cs typeface="Times New Roman" pitchFamily="18" charset="0"/>
              </a:rPr>
              <a:t>Княгиня Ольга</a:t>
            </a:r>
          </a:p>
          <a:p>
            <a:pPr algn="ctr"/>
            <a:r>
              <a:rPr lang="ru-RU" sz="1400" b="1" dirty="0" smtClean="0">
                <a:solidFill>
                  <a:srgbClr val="0070C0"/>
                </a:solidFill>
                <a:latin typeface="Times New Roman" pitchFamily="18" charset="0"/>
                <a:cs typeface="Times New Roman" pitchFamily="18" charset="0"/>
              </a:rPr>
              <a:t>(890—969 гг.)</a:t>
            </a:r>
            <a:endParaRPr lang="ru-RU" sz="1400" b="1" dirty="0">
              <a:solidFill>
                <a:srgbClr val="0070C0"/>
              </a:solidFill>
              <a:latin typeface="Times New Roman" pitchFamily="18" charset="0"/>
              <a:cs typeface="Times New Roman" pitchFamily="18" charset="0"/>
            </a:endParaRPr>
          </a:p>
        </p:txBody>
      </p:sp>
      <p:pic>
        <p:nvPicPr>
          <p:cNvPr id="12" name="Рисунок 11" descr="d451488adbc63fc59e13252040833024.jpg"/>
          <p:cNvPicPr>
            <a:picLocks noChangeAspect="1"/>
          </p:cNvPicPr>
          <p:nvPr/>
        </p:nvPicPr>
        <p:blipFill>
          <a:blip r:embed="rId5" cstate="email">
            <a:clrChange>
              <a:clrFrom>
                <a:srgbClr val="FFFFFF"/>
              </a:clrFrom>
              <a:clrTo>
                <a:srgbClr val="FFFFFF">
                  <a:alpha val="0"/>
                </a:srgbClr>
              </a:clrTo>
            </a:clrChange>
            <a:lum bright="10000"/>
          </a:blip>
          <a:stretch>
            <a:fillRect/>
          </a:stretch>
        </p:blipFill>
        <p:spPr>
          <a:xfrm>
            <a:off x="-428660" y="0"/>
            <a:ext cx="10144196" cy="2428868"/>
          </a:xfrm>
          <a:prstGeom prst="rect">
            <a:avLst/>
          </a:prstGeom>
          <a:ln>
            <a:noFill/>
          </a:ln>
          <a:effectLst>
            <a:softEdge rad="112500"/>
          </a:effectLst>
        </p:spPr>
      </p:pic>
      <p:sp>
        <p:nvSpPr>
          <p:cNvPr id="13" name="TextBox 12"/>
          <p:cNvSpPr txBox="1"/>
          <p:nvPr/>
        </p:nvSpPr>
        <p:spPr>
          <a:xfrm>
            <a:off x="785786" y="270078"/>
            <a:ext cx="7429552" cy="2308324"/>
          </a:xfrm>
          <a:prstGeom prst="rect">
            <a:avLst/>
          </a:prstGeom>
          <a:noFill/>
        </p:spPr>
        <p:txBody>
          <a:bodyPr wrap="square" rtlCol="0">
            <a:spAutoFit/>
          </a:bodyPr>
          <a:lstStyle/>
          <a:p>
            <a:pPr algn="ctr"/>
            <a:endParaRPr lang="ru-RU" sz="1600" dirty="0" smtClean="0">
              <a:latin typeface="a_AlgeriusRough" pitchFamily="82" charset="-52"/>
            </a:endParaRPr>
          </a:p>
          <a:p>
            <a:pPr algn="ctr"/>
            <a:r>
              <a:rPr lang="ru-RU" sz="1600" dirty="0" smtClean="0">
                <a:latin typeface="a_AlgeriusRough" pitchFamily="82" charset="-52"/>
              </a:rPr>
              <a:t> </a:t>
            </a:r>
            <a:r>
              <a:rPr lang="ru-RU" sz="4000" b="1" dirty="0" smtClean="0">
                <a:solidFill>
                  <a:srgbClr val="0070C0"/>
                </a:solidFill>
                <a:effectLst>
                  <a:outerShdw blurRad="38100" dist="38100" dir="2700000" algn="tl">
                    <a:srgbClr val="000000">
                      <a:alpha val="43137"/>
                    </a:srgbClr>
                  </a:outerShdw>
                </a:effectLst>
                <a:latin typeface="a_AlgeriusRough" pitchFamily="82" charset="-52"/>
              </a:rPr>
              <a:t>Древнерусское государство</a:t>
            </a:r>
            <a:endParaRPr lang="ru-RU" sz="3600" b="1" dirty="0" smtClean="0">
              <a:solidFill>
                <a:srgbClr val="0070C0"/>
              </a:solidFill>
              <a:effectLst>
                <a:outerShdw blurRad="38100" dist="38100" dir="2700000" algn="tl">
                  <a:srgbClr val="000000">
                    <a:alpha val="43137"/>
                  </a:srgbClr>
                </a:outerShdw>
              </a:effectLst>
              <a:latin typeface="a_AlgeriusRough" pitchFamily="82" charset="-52"/>
            </a:endParaRPr>
          </a:p>
          <a:p>
            <a:pPr algn="ctr"/>
            <a:r>
              <a:rPr lang="ru-RU" sz="4800" b="1" dirty="0" smtClean="0">
                <a:solidFill>
                  <a:srgbClr val="0070C0"/>
                </a:solidFill>
                <a:effectLst>
                  <a:outerShdw blurRad="38100" dist="38100" dir="2700000" algn="tl">
                    <a:srgbClr val="000000">
                      <a:alpha val="43137"/>
                    </a:srgbClr>
                  </a:outerShdw>
                </a:effectLst>
                <a:latin typeface="a_AlgeriusRough" pitchFamily="82" charset="-52"/>
              </a:rPr>
              <a:t> </a:t>
            </a:r>
            <a:endParaRPr lang="ru-RU" sz="2400" b="1" dirty="0">
              <a:solidFill>
                <a:srgbClr val="0070C0"/>
              </a:solidFill>
              <a:effectLst>
                <a:outerShdw blurRad="38100" dist="38100" dir="2700000" algn="tl">
                  <a:srgbClr val="000000">
                    <a:alpha val="43137"/>
                  </a:srgbClr>
                </a:outerShdw>
              </a:effectLst>
              <a:latin typeface="a_AlgeriusRough" pitchFamily="82" charset="-52"/>
            </a:endParaRPr>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descr="novgorodskaja_rus.jpg"/>
          <p:cNvPicPr>
            <a:picLocks noChangeAspect="1"/>
          </p:cNvPicPr>
          <p:nvPr/>
        </p:nvPicPr>
        <p:blipFill>
          <a:blip r:embed="rId2" cstate="email">
            <a:lum bright="20000"/>
          </a:blip>
          <a:srcRect/>
          <a:stretch>
            <a:fillRect/>
          </a:stretch>
        </p:blipFill>
        <p:spPr>
          <a:xfrm>
            <a:off x="0" y="0"/>
            <a:ext cx="9170625" cy="6858000"/>
          </a:xfrm>
          <a:prstGeom prst="rect">
            <a:avLst/>
          </a:prstGeom>
        </p:spPr>
      </p:pic>
      <p:sp>
        <p:nvSpPr>
          <p:cNvPr id="9" name="Скругленный прямоугольник 8"/>
          <p:cNvSpPr/>
          <p:nvPr/>
        </p:nvSpPr>
        <p:spPr>
          <a:xfrm>
            <a:off x="2566972" y="2405738"/>
            <a:ext cx="4291044" cy="2643206"/>
          </a:xfrm>
          <a:prstGeom prst="roundRect">
            <a:avLst>
              <a:gd name="adj" fmla="val 11855"/>
            </a:avLst>
          </a:prstGeom>
          <a:solidFill>
            <a:schemeClr val="bg1">
              <a:lumMod val="65000"/>
            </a:schemeClr>
          </a:solid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r>
              <a:rPr lang="ru-RU" sz="1600" b="1" dirty="0" smtClean="0">
                <a:solidFill>
                  <a:srgbClr val="002060"/>
                </a:solidFill>
                <a:latin typeface="Times New Roman" pitchFamily="18" charset="0"/>
                <a:cs typeface="Times New Roman" pitchFamily="18" charset="0"/>
              </a:rPr>
              <a:t>Князь Владимир </a:t>
            </a:r>
            <a:r>
              <a:rPr lang="en-US" sz="1600" b="1" dirty="0" smtClean="0">
                <a:solidFill>
                  <a:srgbClr val="002060"/>
                </a:solidFill>
                <a:latin typeface="Times New Roman" pitchFamily="18" charset="0"/>
                <a:cs typeface="Times New Roman" pitchFamily="18" charset="0"/>
              </a:rPr>
              <a:t>I</a:t>
            </a:r>
            <a:r>
              <a:rPr lang="ru-RU" sz="1600" dirty="0" smtClean="0">
                <a:solidFill>
                  <a:srgbClr val="002060"/>
                </a:solidFill>
                <a:latin typeface="Times New Roman" pitchFamily="18" charset="0"/>
                <a:cs typeface="Times New Roman" pitchFamily="18" charset="0"/>
              </a:rPr>
              <a:t>,</a:t>
            </a:r>
            <a:r>
              <a:rPr lang="ru-RU" sz="1600" b="1" dirty="0" smtClean="0">
                <a:solidFill>
                  <a:srgbClr val="002060"/>
                </a:solidFill>
                <a:latin typeface="Times New Roman" pitchFamily="18" charset="0"/>
                <a:cs typeface="Times New Roman" pitchFamily="18" charset="0"/>
              </a:rPr>
              <a:t> </a:t>
            </a:r>
            <a:r>
              <a:rPr lang="ru-RU" sz="1600" dirty="0" smtClean="0">
                <a:solidFill>
                  <a:srgbClr val="002060"/>
                </a:solidFill>
                <a:latin typeface="Times New Roman" pitchFamily="18" charset="0"/>
                <a:cs typeface="Times New Roman" pitchFamily="18" charset="0"/>
              </a:rPr>
              <a:t>внук княгини Ольги. Главное достижение Владимира – он сумел превратить варварскую языческую страну в христианское государство. В 988 году великий князь Владимир начал процесс </a:t>
            </a:r>
            <a:r>
              <a:rPr lang="ru-RU" sz="1600" b="1" dirty="0" smtClean="0">
                <a:solidFill>
                  <a:srgbClr val="002060"/>
                </a:solidFill>
                <a:latin typeface="Times New Roman" pitchFamily="18" charset="0"/>
                <a:cs typeface="Times New Roman" pitchFamily="18" charset="0"/>
              </a:rPr>
              <a:t>крещения Руси, </a:t>
            </a:r>
            <a:r>
              <a:rPr lang="ru-RU" sz="1600" dirty="0" smtClean="0">
                <a:solidFill>
                  <a:srgbClr val="002060"/>
                </a:solidFill>
                <a:latin typeface="Times New Roman" pitchFamily="18" charset="0"/>
                <a:cs typeface="Times New Roman" pitchFamily="18" charset="0"/>
              </a:rPr>
              <a:t>повелевая строить церкви. Он стал прототипом великого князя в русских былинах, которому служили три доблестных богатыря – Илья Муромец, Алёша Попович и Добрыня Никитич</a:t>
            </a:r>
          </a:p>
        </p:txBody>
      </p:sp>
      <p:pic>
        <p:nvPicPr>
          <p:cNvPr id="8" name="Рисунок 7" descr="Князь Владимир_(2).JPG"/>
          <p:cNvPicPr>
            <a:picLocks noChangeAspect="1"/>
          </p:cNvPicPr>
          <p:nvPr/>
        </p:nvPicPr>
        <p:blipFill>
          <a:blip r:embed="rId3" cstate="email"/>
          <a:srcRect/>
          <a:stretch>
            <a:fillRect/>
          </a:stretch>
        </p:blipFill>
        <p:spPr>
          <a:xfrm>
            <a:off x="500034" y="2405739"/>
            <a:ext cx="1871574" cy="2500330"/>
          </a:xfrm>
          <a:prstGeom prst="rect">
            <a:avLst/>
          </a:prstGeom>
          <a:ln w="19050">
            <a:solidFill>
              <a:schemeClr val="bg2">
                <a:lumMod val="25000"/>
              </a:schemeClr>
            </a:solidFill>
          </a:ln>
        </p:spPr>
      </p:pic>
      <p:sp>
        <p:nvSpPr>
          <p:cNvPr id="10" name="Прямоугольник 9"/>
          <p:cNvSpPr/>
          <p:nvPr/>
        </p:nvSpPr>
        <p:spPr>
          <a:xfrm>
            <a:off x="472140" y="4906068"/>
            <a:ext cx="1928826" cy="857256"/>
          </a:xfrm>
          <a:prstGeom prst="rect">
            <a:avLst/>
          </a:prstGeom>
          <a:solidFill>
            <a:schemeClr val="bg2">
              <a:lumMod val="75000"/>
            </a:schemeClr>
          </a:solid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rgbClr val="0070C0"/>
                </a:solidFill>
                <a:latin typeface="Times New Roman" pitchFamily="18" charset="0"/>
                <a:cs typeface="Times New Roman" pitchFamily="18" charset="0"/>
              </a:rPr>
              <a:t>Князь Владимир </a:t>
            </a:r>
            <a:r>
              <a:rPr lang="en-US" sz="1400" b="1" dirty="0" smtClean="0">
                <a:solidFill>
                  <a:srgbClr val="0070C0"/>
                </a:solidFill>
                <a:latin typeface="Times New Roman" pitchFamily="18" charset="0"/>
                <a:cs typeface="Times New Roman" pitchFamily="18" charset="0"/>
              </a:rPr>
              <a:t>I</a:t>
            </a:r>
            <a:r>
              <a:rPr lang="ru-RU" sz="1400" b="1" dirty="0" smtClean="0">
                <a:solidFill>
                  <a:srgbClr val="0070C0"/>
                </a:solidFill>
                <a:latin typeface="Times New Roman" pitchFamily="18" charset="0"/>
                <a:cs typeface="Times New Roman" pitchFamily="18" charset="0"/>
              </a:rPr>
              <a:t> Красно солнышко</a:t>
            </a:r>
          </a:p>
          <a:p>
            <a:pPr algn="ctr"/>
            <a:r>
              <a:rPr lang="ru-RU" sz="1400" b="1" dirty="0" smtClean="0">
                <a:solidFill>
                  <a:srgbClr val="0070C0"/>
                </a:solidFill>
                <a:latin typeface="Times New Roman" pitchFamily="18" charset="0"/>
                <a:cs typeface="Times New Roman" pitchFamily="18" charset="0"/>
              </a:rPr>
              <a:t>(960  — 1015 гг.)</a:t>
            </a:r>
            <a:endParaRPr lang="ru-RU" sz="1400" b="1" dirty="0">
              <a:solidFill>
                <a:srgbClr val="0070C0"/>
              </a:solidFill>
              <a:latin typeface="Times New Roman" pitchFamily="18" charset="0"/>
              <a:cs typeface="Times New Roman" pitchFamily="18" charset="0"/>
            </a:endParaRPr>
          </a:p>
        </p:txBody>
      </p:sp>
      <p:pic>
        <p:nvPicPr>
          <p:cNvPr id="11" name="Рисунок 10" descr="d451488adbc63fc59e13252040833024.jpg"/>
          <p:cNvPicPr>
            <a:picLocks noChangeAspect="1"/>
          </p:cNvPicPr>
          <p:nvPr/>
        </p:nvPicPr>
        <p:blipFill>
          <a:blip r:embed="rId4" cstate="email">
            <a:clrChange>
              <a:clrFrom>
                <a:srgbClr val="FFFFFF"/>
              </a:clrFrom>
              <a:clrTo>
                <a:srgbClr val="FFFFFF">
                  <a:alpha val="0"/>
                </a:srgbClr>
              </a:clrTo>
            </a:clrChange>
            <a:lum bright="10000"/>
          </a:blip>
          <a:stretch>
            <a:fillRect/>
          </a:stretch>
        </p:blipFill>
        <p:spPr>
          <a:xfrm>
            <a:off x="-428660" y="0"/>
            <a:ext cx="10144196" cy="2428868"/>
          </a:xfrm>
          <a:prstGeom prst="rect">
            <a:avLst/>
          </a:prstGeom>
          <a:ln>
            <a:noFill/>
          </a:ln>
          <a:effectLst>
            <a:softEdge rad="112500"/>
          </a:effectLst>
        </p:spPr>
      </p:pic>
      <p:sp>
        <p:nvSpPr>
          <p:cNvPr id="12" name="TextBox 11"/>
          <p:cNvSpPr txBox="1"/>
          <p:nvPr/>
        </p:nvSpPr>
        <p:spPr>
          <a:xfrm>
            <a:off x="785786" y="270078"/>
            <a:ext cx="7429552" cy="2308324"/>
          </a:xfrm>
          <a:prstGeom prst="rect">
            <a:avLst/>
          </a:prstGeom>
          <a:noFill/>
        </p:spPr>
        <p:txBody>
          <a:bodyPr wrap="square" rtlCol="0">
            <a:spAutoFit/>
          </a:bodyPr>
          <a:lstStyle/>
          <a:p>
            <a:pPr algn="ctr"/>
            <a:endParaRPr lang="ru-RU" sz="1600" dirty="0" smtClean="0">
              <a:latin typeface="a_AlgeriusRough" pitchFamily="82" charset="-52"/>
            </a:endParaRPr>
          </a:p>
          <a:p>
            <a:pPr algn="ctr"/>
            <a:r>
              <a:rPr lang="ru-RU" sz="1600" dirty="0" smtClean="0">
                <a:latin typeface="a_AlgeriusRough" pitchFamily="82" charset="-52"/>
              </a:rPr>
              <a:t> </a:t>
            </a:r>
            <a:r>
              <a:rPr lang="ru-RU" sz="4000" b="1" dirty="0" smtClean="0">
                <a:solidFill>
                  <a:srgbClr val="0070C0"/>
                </a:solidFill>
                <a:effectLst>
                  <a:outerShdw blurRad="38100" dist="38100" dir="2700000" algn="tl">
                    <a:srgbClr val="000000">
                      <a:alpha val="43137"/>
                    </a:srgbClr>
                  </a:outerShdw>
                </a:effectLst>
                <a:latin typeface="a_AlgeriusRough" pitchFamily="82" charset="-52"/>
              </a:rPr>
              <a:t>Древнерусское государство</a:t>
            </a:r>
            <a:endParaRPr lang="ru-RU" sz="3600" b="1" dirty="0" smtClean="0">
              <a:solidFill>
                <a:srgbClr val="0070C0"/>
              </a:solidFill>
              <a:effectLst>
                <a:outerShdw blurRad="38100" dist="38100" dir="2700000" algn="tl">
                  <a:srgbClr val="000000">
                    <a:alpha val="43137"/>
                  </a:srgbClr>
                </a:outerShdw>
              </a:effectLst>
              <a:latin typeface="a_AlgeriusRough" pitchFamily="82" charset="-52"/>
            </a:endParaRPr>
          </a:p>
          <a:p>
            <a:pPr algn="ctr"/>
            <a:r>
              <a:rPr lang="ru-RU" sz="4800" b="1" dirty="0" smtClean="0">
                <a:solidFill>
                  <a:srgbClr val="0070C0"/>
                </a:solidFill>
                <a:effectLst>
                  <a:outerShdw blurRad="38100" dist="38100" dir="2700000" algn="tl">
                    <a:srgbClr val="000000">
                      <a:alpha val="43137"/>
                    </a:srgbClr>
                  </a:outerShdw>
                </a:effectLst>
                <a:latin typeface="a_AlgeriusRough" pitchFamily="82" charset="-52"/>
              </a:rPr>
              <a:t> </a:t>
            </a:r>
            <a:endParaRPr lang="ru-RU" sz="2400" b="1" dirty="0">
              <a:solidFill>
                <a:srgbClr val="0070C0"/>
              </a:solidFill>
              <a:effectLst>
                <a:outerShdw blurRad="38100" dist="38100" dir="2700000" algn="tl">
                  <a:srgbClr val="000000">
                    <a:alpha val="43137"/>
                  </a:srgbClr>
                </a:outerShdw>
              </a:effectLst>
              <a:latin typeface="a_AlgeriusRough" pitchFamily="82" charset="-52"/>
            </a:endParaRPr>
          </a:p>
        </p:txBody>
      </p:sp>
      <p:pic>
        <p:nvPicPr>
          <p:cNvPr id="13" name="Рисунок 12" descr="al_book_37611.jpg"/>
          <p:cNvPicPr>
            <a:picLocks noChangeAspect="1"/>
          </p:cNvPicPr>
          <p:nvPr/>
        </p:nvPicPr>
        <p:blipFill>
          <a:blip r:embed="rId5" cstate="email"/>
          <a:srcRect/>
          <a:stretch>
            <a:fillRect/>
          </a:stretch>
        </p:blipFill>
        <p:spPr>
          <a:xfrm>
            <a:off x="7072330" y="2405738"/>
            <a:ext cx="1729894" cy="2542387"/>
          </a:xfrm>
          <a:prstGeom prst="rect">
            <a:avLst/>
          </a:prstGeom>
          <a:ln w="19050">
            <a:solidFill>
              <a:schemeClr val="bg2">
                <a:lumMod val="25000"/>
              </a:schemeClr>
            </a:solidFill>
          </a:ln>
        </p:spPr>
      </p:pic>
      <p:sp>
        <p:nvSpPr>
          <p:cNvPr id="14" name="Прямоугольник 13"/>
          <p:cNvSpPr/>
          <p:nvPr/>
        </p:nvSpPr>
        <p:spPr>
          <a:xfrm>
            <a:off x="7072330" y="4977506"/>
            <a:ext cx="1785950" cy="857256"/>
          </a:xfrm>
          <a:prstGeom prst="rect">
            <a:avLst/>
          </a:prstGeom>
          <a:solidFill>
            <a:schemeClr val="bg2">
              <a:lumMod val="75000"/>
            </a:schemeClr>
          </a:solid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200" dirty="0" smtClean="0">
                <a:solidFill>
                  <a:srgbClr val="002060"/>
                </a:solidFill>
                <a:latin typeface="Times New Roman" pitchFamily="18" charset="0"/>
                <a:cs typeface="Times New Roman" pitchFamily="18" charset="0"/>
              </a:rPr>
              <a:t> Как была крещена Русь : [сборник]. - 2-е изд. – М. : Политиздат, 1989. – 318 с. : ил.</a:t>
            </a:r>
            <a:endParaRPr lang="ru-RU" sz="1200" b="1" dirty="0">
              <a:solidFill>
                <a:srgbClr val="002060"/>
              </a:solidFill>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descr="novgorodskaja_rus.jpg"/>
          <p:cNvPicPr>
            <a:picLocks noChangeAspect="1"/>
          </p:cNvPicPr>
          <p:nvPr/>
        </p:nvPicPr>
        <p:blipFill>
          <a:blip r:embed="rId2" cstate="email">
            <a:lum bright="20000"/>
          </a:blip>
          <a:srcRect/>
          <a:stretch>
            <a:fillRect/>
          </a:stretch>
        </p:blipFill>
        <p:spPr>
          <a:xfrm>
            <a:off x="0" y="0"/>
            <a:ext cx="9170625" cy="6858000"/>
          </a:xfrm>
          <a:prstGeom prst="rect">
            <a:avLst/>
          </a:prstGeom>
        </p:spPr>
      </p:pic>
      <p:sp>
        <p:nvSpPr>
          <p:cNvPr id="9" name="Скругленный прямоугольник 8"/>
          <p:cNvSpPr/>
          <p:nvPr/>
        </p:nvSpPr>
        <p:spPr>
          <a:xfrm>
            <a:off x="2285984" y="2377844"/>
            <a:ext cx="4572032" cy="3265734"/>
          </a:xfrm>
          <a:prstGeom prst="roundRect">
            <a:avLst>
              <a:gd name="adj" fmla="val 11855"/>
            </a:avLst>
          </a:prstGeom>
          <a:solidFill>
            <a:schemeClr val="bg1">
              <a:lumMod val="65000"/>
            </a:schemeClr>
          </a:solid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dirty="0" smtClean="0">
                <a:solidFill>
                  <a:srgbClr val="002060"/>
                </a:solidFill>
                <a:latin typeface="Times New Roman" pitchFamily="18" charset="0"/>
                <a:cs typeface="Times New Roman" pitchFamily="18" charset="0"/>
              </a:rPr>
              <a:t>В годы правления </a:t>
            </a:r>
            <a:r>
              <a:rPr lang="ru-RU" sz="1600" b="1" dirty="0" smtClean="0">
                <a:solidFill>
                  <a:srgbClr val="002060"/>
                </a:solidFill>
                <a:latin typeface="Times New Roman" pitchFamily="18" charset="0"/>
                <a:cs typeface="Times New Roman" pitchFamily="18" charset="0"/>
              </a:rPr>
              <a:t>князя Ярослава, </a:t>
            </a:r>
            <a:r>
              <a:rPr lang="ru-RU" sz="1600" dirty="0" smtClean="0">
                <a:solidFill>
                  <a:srgbClr val="002060"/>
                </a:solidFill>
                <a:latin typeface="Times New Roman" pitchFamily="18" charset="0"/>
                <a:cs typeface="Times New Roman" pitchFamily="18" charset="0"/>
              </a:rPr>
              <a:t>сына Владимира </a:t>
            </a:r>
            <a:r>
              <a:rPr lang="en-US" sz="1600" dirty="0" smtClean="0">
                <a:solidFill>
                  <a:srgbClr val="002060"/>
                </a:solidFill>
                <a:latin typeface="Times New Roman" pitchFamily="18" charset="0"/>
                <a:cs typeface="Times New Roman" pitchFamily="18" charset="0"/>
              </a:rPr>
              <a:t>I</a:t>
            </a:r>
            <a:r>
              <a:rPr lang="ru-RU" sz="1600" b="1" dirty="0" smtClean="0">
                <a:solidFill>
                  <a:srgbClr val="002060"/>
                </a:solidFill>
                <a:latin typeface="Times New Roman" pitchFamily="18" charset="0"/>
                <a:cs typeface="Times New Roman" pitchFamily="18" charset="0"/>
              </a:rPr>
              <a:t>,</a:t>
            </a:r>
            <a:r>
              <a:rPr lang="ru-RU" sz="1600" dirty="0" smtClean="0">
                <a:solidFill>
                  <a:srgbClr val="002060"/>
                </a:solidFill>
                <a:latin typeface="Times New Roman" pitchFamily="18" charset="0"/>
                <a:cs typeface="Times New Roman" pitchFamily="18" charset="0"/>
              </a:rPr>
              <a:t> Киевская Русь стала одним из сильнейших государств Европы, быстро догоняющим и обходящим передовые государства.  В городе были построены Золотые Ворота и Софийский Собор. Он издал </a:t>
            </a:r>
            <a:r>
              <a:rPr lang="ru-RU" sz="1600" b="1" dirty="0" smtClean="0">
                <a:solidFill>
                  <a:srgbClr val="002060"/>
                </a:solidFill>
                <a:latin typeface="Times New Roman" pitchFamily="18" charset="0"/>
                <a:cs typeface="Times New Roman" pitchFamily="18" charset="0"/>
              </a:rPr>
              <a:t>Церковный устав </a:t>
            </a:r>
            <a:r>
              <a:rPr lang="ru-RU" sz="1600" dirty="0" smtClean="0">
                <a:solidFill>
                  <a:srgbClr val="002060"/>
                </a:solidFill>
                <a:latin typeface="Times New Roman" pitchFamily="18" charset="0"/>
                <a:cs typeface="Times New Roman" pitchFamily="18" charset="0"/>
              </a:rPr>
              <a:t>и </a:t>
            </a:r>
            <a:r>
              <a:rPr lang="ru-RU" sz="1600" b="1" dirty="0" smtClean="0">
                <a:solidFill>
                  <a:srgbClr val="002060"/>
                </a:solidFill>
                <a:latin typeface="Times New Roman" pitchFamily="18" charset="0"/>
                <a:cs typeface="Times New Roman" pitchFamily="18" charset="0"/>
              </a:rPr>
              <a:t>«Русскую правду» </a:t>
            </a:r>
            <a:r>
              <a:rPr lang="ru-RU" sz="1600" dirty="0" smtClean="0">
                <a:solidFill>
                  <a:srgbClr val="002060"/>
                </a:solidFill>
                <a:latin typeface="Times New Roman" pitchFamily="18" charset="0"/>
                <a:cs typeface="Times New Roman" pitchFamily="18" charset="0"/>
              </a:rPr>
              <a:t>— свод законов древнерусского феодального права.</a:t>
            </a:r>
            <a:r>
              <a:rPr lang="en-US" sz="1600" dirty="0" smtClean="0">
                <a:solidFill>
                  <a:srgbClr val="002060"/>
                </a:solidFill>
                <a:latin typeface="Times New Roman" pitchFamily="18" charset="0"/>
                <a:cs typeface="Times New Roman" pitchFamily="18" charset="0"/>
              </a:rPr>
              <a:t> </a:t>
            </a:r>
            <a:r>
              <a:rPr lang="ru-RU" sz="1600" dirty="0" smtClean="0">
                <a:solidFill>
                  <a:srgbClr val="002060"/>
                </a:solidFill>
                <a:latin typeface="Times New Roman" pitchFamily="18" charset="0"/>
                <a:cs typeface="Times New Roman" pitchFamily="18" charset="0"/>
              </a:rPr>
              <a:t>При Ярославе велась большая работа по переводу византийских и иных книг на церковно-славянский и древнерусский языки, появились монеты с надписью «Ярославле серебро» </a:t>
            </a:r>
          </a:p>
        </p:txBody>
      </p:sp>
      <p:pic>
        <p:nvPicPr>
          <p:cNvPr id="8" name="Рисунок 7" descr="1386669225_yaroslav_mudry-787x1024.jpg"/>
          <p:cNvPicPr>
            <a:picLocks noChangeAspect="1"/>
          </p:cNvPicPr>
          <p:nvPr/>
        </p:nvPicPr>
        <p:blipFill>
          <a:blip r:embed="rId3" cstate="email">
            <a:grayscl/>
          </a:blip>
          <a:srcRect/>
          <a:stretch>
            <a:fillRect/>
          </a:stretch>
        </p:blipFill>
        <p:spPr>
          <a:xfrm>
            <a:off x="7000892" y="2411860"/>
            <a:ext cx="1848468" cy="2416728"/>
          </a:xfrm>
          <a:prstGeom prst="rect">
            <a:avLst/>
          </a:prstGeom>
          <a:ln w="19050">
            <a:solidFill>
              <a:schemeClr val="bg2">
                <a:lumMod val="25000"/>
              </a:schemeClr>
            </a:solidFill>
          </a:ln>
        </p:spPr>
      </p:pic>
      <p:sp>
        <p:nvSpPr>
          <p:cNvPr id="10" name="Прямоугольник 9"/>
          <p:cNvSpPr/>
          <p:nvPr/>
        </p:nvSpPr>
        <p:spPr>
          <a:xfrm>
            <a:off x="6972998" y="4769314"/>
            <a:ext cx="1896168" cy="714380"/>
          </a:xfrm>
          <a:prstGeom prst="rect">
            <a:avLst/>
          </a:prstGeom>
          <a:solidFill>
            <a:schemeClr val="bg2">
              <a:lumMod val="75000"/>
            </a:schemeClr>
          </a:solid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rgbClr val="0070C0"/>
                </a:solidFill>
                <a:latin typeface="Times New Roman" pitchFamily="18" charset="0"/>
                <a:cs typeface="Times New Roman" pitchFamily="18" charset="0"/>
              </a:rPr>
              <a:t>Князь Ярослав Мудрый</a:t>
            </a:r>
          </a:p>
          <a:p>
            <a:pPr algn="ctr"/>
            <a:r>
              <a:rPr lang="ru-RU" sz="1400" b="1" dirty="0" smtClean="0">
                <a:solidFill>
                  <a:srgbClr val="0070C0"/>
                </a:solidFill>
                <a:latin typeface="Times New Roman" pitchFamily="18" charset="0"/>
                <a:cs typeface="Times New Roman" pitchFamily="18" charset="0"/>
              </a:rPr>
              <a:t>(978 —  1054 гг.)</a:t>
            </a:r>
            <a:endParaRPr lang="ru-RU" sz="1400" b="1" dirty="0">
              <a:solidFill>
                <a:srgbClr val="0070C0"/>
              </a:solidFill>
              <a:latin typeface="Times New Roman" pitchFamily="18" charset="0"/>
              <a:cs typeface="Times New Roman" pitchFamily="18" charset="0"/>
            </a:endParaRPr>
          </a:p>
        </p:txBody>
      </p:sp>
      <p:pic>
        <p:nvPicPr>
          <p:cNvPr id="11" name="Рисунок 10" descr="d451488adbc63fc59e13252040833024.jpg"/>
          <p:cNvPicPr>
            <a:picLocks noChangeAspect="1"/>
          </p:cNvPicPr>
          <p:nvPr/>
        </p:nvPicPr>
        <p:blipFill>
          <a:blip r:embed="rId4" cstate="email">
            <a:clrChange>
              <a:clrFrom>
                <a:srgbClr val="FFFFFF"/>
              </a:clrFrom>
              <a:clrTo>
                <a:srgbClr val="FFFFFF">
                  <a:alpha val="0"/>
                </a:srgbClr>
              </a:clrTo>
            </a:clrChange>
            <a:lum bright="10000"/>
          </a:blip>
          <a:stretch>
            <a:fillRect/>
          </a:stretch>
        </p:blipFill>
        <p:spPr>
          <a:xfrm>
            <a:off x="-428660" y="0"/>
            <a:ext cx="10144196" cy="2428868"/>
          </a:xfrm>
          <a:prstGeom prst="rect">
            <a:avLst/>
          </a:prstGeom>
          <a:ln>
            <a:noFill/>
          </a:ln>
          <a:effectLst>
            <a:softEdge rad="112500"/>
          </a:effectLst>
        </p:spPr>
      </p:pic>
      <p:sp>
        <p:nvSpPr>
          <p:cNvPr id="12" name="TextBox 11"/>
          <p:cNvSpPr txBox="1"/>
          <p:nvPr/>
        </p:nvSpPr>
        <p:spPr>
          <a:xfrm>
            <a:off x="785786" y="270078"/>
            <a:ext cx="7429552" cy="2308324"/>
          </a:xfrm>
          <a:prstGeom prst="rect">
            <a:avLst/>
          </a:prstGeom>
          <a:noFill/>
        </p:spPr>
        <p:txBody>
          <a:bodyPr wrap="square" rtlCol="0">
            <a:spAutoFit/>
          </a:bodyPr>
          <a:lstStyle/>
          <a:p>
            <a:pPr algn="ctr"/>
            <a:endParaRPr lang="ru-RU" sz="1600" dirty="0" smtClean="0">
              <a:latin typeface="a_AlgeriusRough" pitchFamily="82" charset="-52"/>
            </a:endParaRPr>
          </a:p>
          <a:p>
            <a:pPr algn="ctr"/>
            <a:r>
              <a:rPr lang="ru-RU" sz="1600" dirty="0" smtClean="0">
                <a:latin typeface="a_AlgeriusRough" pitchFamily="82" charset="-52"/>
              </a:rPr>
              <a:t> </a:t>
            </a:r>
            <a:r>
              <a:rPr lang="ru-RU" sz="4000" b="1" dirty="0" smtClean="0">
                <a:solidFill>
                  <a:srgbClr val="0070C0"/>
                </a:solidFill>
                <a:effectLst>
                  <a:outerShdw blurRad="38100" dist="38100" dir="2700000" algn="tl">
                    <a:srgbClr val="000000">
                      <a:alpha val="43137"/>
                    </a:srgbClr>
                  </a:outerShdw>
                </a:effectLst>
                <a:latin typeface="a_AlgeriusRough" pitchFamily="82" charset="-52"/>
              </a:rPr>
              <a:t>Древнерусское государство</a:t>
            </a:r>
            <a:endParaRPr lang="ru-RU" sz="3600" b="1" dirty="0" smtClean="0">
              <a:solidFill>
                <a:srgbClr val="0070C0"/>
              </a:solidFill>
              <a:effectLst>
                <a:outerShdw blurRad="38100" dist="38100" dir="2700000" algn="tl">
                  <a:srgbClr val="000000">
                    <a:alpha val="43137"/>
                  </a:srgbClr>
                </a:outerShdw>
              </a:effectLst>
              <a:latin typeface="a_AlgeriusRough" pitchFamily="82" charset="-52"/>
            </a:endParaRPr>
          </a:p>
          <a:p>
            <a:pPr algn="ctr"/>
            <a:r>
              <a:rPr lang="ru-RU" sz="4800" b="1" dirty="0" smtClean="0">
                <a:solidFill>
                  <a:srgbClr val="0070C0"/>
                </a:solidFill>
                <a:effectLst>
                  <a:outerShdw blurRad="38100" dist="38100" dir="2700000" algn="tl">
                    <a:srgbClr val="000000">
                      <a:alpha val="43137"/>
                    </a:srgbClr>
                  </a:outerShdw>
                </a:effectLst>
                <a:latin typeface="a_AlgeriusRough" pitchFamily="82" charset="-52"/>
              </a:rPr>
              <a:t> </a:t>
            </a:r>
            <a:endParaRPr lang="ru-RU" sz="2400" b="1" dirty="0">
              <a:solidFill>
                <a:srgbClr val="0070C0"/>
              </a:solidFill>
              <a:effectLst>
                <a:outerShdw blurRad="38100" dist="38100" dir="2700000" algn="tl">
                  <a:srgbClr val="000000">
                    <a:alpha val="43137"/>
                  </a:srgbClr>
                </a:outerShdw>
              </a:effectLst>
              <a:latin typeface="a_AlgeriusRough" pitchFamily="82" charset="-52"/>
            </a:endParaRPr>
          </a:p>
        </p:txBody>
      </p:sp>
      <p:pic>
        <p:nvPicPr>
          <p:cNvPr id="13" name="Рисунок 12" descr="5e671.jpg"/>
          <p:cNvPicPr>
            <a:picLocks noChangeAspect="1"/>
          </p:cNvPicPr>
          <p:nvPr/>
        </p:nvPicPr>
        <p:blipFill>
          <a:blip r:embed="rId5" cstate="email"/>
          <a:srcRect/>
          <a:stretch>
            <a:fillRect/>
          </a:stretch>
        </p:blipFill>
        <p:spPr>
          <a:xfrm>
            <a:off x="428596" y="2433633"/>
            <a:ext cx="1681854" cy="2500330"/>
          </a:xfrm>
          <a:prstGeom prst="rect">
            <a:avLst/>
          </a:prstGeom>
          <a:ln w="19050">
            <a:solidFill>
              <a:schemeClr val="bg2">
                <a:lumMod val="25000"/>
              </a:schemeClr>
            </a:solidFill>
          </a:ln>
        </p:spPr>
      </p:pic>
      <p:sp>
        <p:nvSpPr>
          <p:cNvPr id="14" name="Прямоугольник 13"/>
          <p:cNvSpPr/>
          <p:nvPr/>
        </p:nvSpPr>
        <p:spPr>
          <a:xfrm>
            <a:off x="389816" y="4950970"/>
            <a:ext cx="1764178" cy="1500198"/>
          </a:xfrm>
          <a:prstGeom prst="rect">
            <a:avLst/>
          </a:prstGeom>
          <a:solidFill>
            <a:schemeClr val="bg2">
              <a:lumMod val="75000"/>
            </a:schemeClr>
          </a:solid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200" dirty="0" smtClean="0">
                <a:solidFill>
                  <a:srgbClr val="002060"/>
                </a:solidFill>
                <a:latin typeface="Times New Roman" pitchFamily="18" charset="0"/>
                <a:cs typeface="Times New Roman" pitchFamily="18" charset="0"/>
              </a:rPr>
              <a:t>Алексеев, С. В.</a:t>
            </a:r>
          </a:p>
          <a:p>
            <a:r>
              <a:rPr lang="ru-RU" sz="1200" dirty="0" smtClean="0">
                <a:solidFill>
                  <a:srgbClr val="002060"/>
                </a:solidFill>
                <a:latin typeface="Times New Roman" pitchFamily="18" charset="0"/>
                <a:cs typeface="Times New Roman" pitchFamily="18" charset="0"/>
              </a:rPr>
              <a:t>Ярослав Мудрый. </a:t>
            </a:r>
            <a:r>
              <a:rPr lang="ru-RU" sz="1200" dirty="0" err="1" smtClean="0">
                <a:solidFill>
                  <a:srgbClr val="002060"/>
                </a:solidFill>
                <a:latin typeface="Times New Roman" pitchFamily="18" charset="0"/>
                <a:cs typeface="Times New Roman" pitchFamily="18" charset="0"/>
              </a:rPr>
              <a:t>Самовластец</a:t>
            </a:r>
            <a:r>
              <a:rPr lang="ru-RU" sz="1200" dirty="0" smtClean="0">
                <a:solidFill>
                  <a:srgbClr val="002060"/>
                </a:solidFill>
                <a:latin typeface="Times New Roman" pitchFamily="18" charset="0"/>
                <a:cs typeface="Times New Roman" pitchFamily="18" charset="0"/>
              </a:rPr>
              <a:t> Киевской Руси / Сергей Алексеев. – М. : Вече, 2006. – 302 с. : ил., фото. – (Устроители Земли Русской).</a:t>
            </a:r>
            <a:endParaRPr lang="ru-RU" sz="1200" b="1" dirty="0">
              <a:solidFill>
                <a:srgbClr val="002060"/>
              </a:solidFill>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mage008.jpg"/>
          <p:cNvPicPr>
            <a:picLocks noGrp="1" noChangeAspect="1"/>
          </p:cNvPicPr>
          <p:nvPr>
            <p:ph idx="1"/>
          </p:nvPr>
        </p:nvPicPr>
        <p:blipFill>
          <a:blip r:embed="rId2" cstate="email"/>
          <a:stretch>
            <a:fillRect/>
          </a:stretch>
        </p:blipFill>
        <p:spPr>
          <a:xfrm>
            <a:off x="0" y="0"/>
            <a:ext cx="9166310" cy="6858000"/>
          </a:xfrm>
        </p:spPr>
      </p:pic>
      <p:pic>
        <p:nvPicPr>
          <p:cNvPr id="5" name="Рисунок 4" descr="d451488adbc63fc59e13252040833024.jpg"/>
          <p:cNvPicPr>
            <a:picLocks noChangeAspect="1"/>
          </p:cNvPicPr>
          <p:nvPr/>
        </p:nvPicPr>
        <p:blipFill>
          <a:blip r:embed="rId3" cstate="email">
            <a:clrChange>
              <a:clrFrom>
                <a:srgbClr val="FFFFFF"/>
              </a:clrFrom>
              <a:clrTo>
                <a:srgbClr val="FFFFFF">
                  <a:alpha val="0"/>
                </a:srgbClr>
              </a:clrTo>
            </a:clrChange>
            <a:lum bright="10000"/>
          </a:blip>
          <a:stretch>
            <a:fillRect/>
          </a:stretch>
        </p:blipFill>
        <p:spPr>
          <a:xfrm>
            <a:off x="-500098" y="1"/>
            <a:ext cx="10144196" cy="2500305"/>
          </a:xfrm>
          <a:prstGeom prst="rect">
            <a:avLst/>
          </a:prstGeom>
        </p:spPr>
      </p:pic>
      <p:sp>
        <p:nvSpPr>
          <p:cNvPr id="8" name="TextBox 7"/>
          <p:cNvSpPr txBox="1"/>
          <p:nvPr/>
        </p:nvSpPr>
        <p:spPr>
          <a:xfrm>
            <a:off x="785786" y="287086"/>
            <a:ext cx="7429552" cy="1938992"/>
          </a:xfrm>
          <a:prstGeom prst="rect">
            <a:avLst/>
          </a:prstGeom>
          <a:noFill/>
        </p:spPr>
        <p:txBody>
          <a:bodyPr wrap="square" rtlCol="0">
            <a:spAutoFit/>
          </a:bodyPr>
          <a:lstStyle/>
          <a:p>
            <a:pPr algn="ctr"/>
            <a:r>
              <a:rPr lang="ru-RU" sz="4000" b="1" dirty="0" smtClean="0">
                <a:solidFill>
                  <a:srgbClr val="0070C0"/>
                </a:solidFill>
                <a:effectLst>
                  <a:outerShdw blurRad="38100" dist="38100" dir="2700000" algn="tl">
                    <a:srgbClr val="000000">
                      <a:alpha val="43137"/>
                    </a:srgbClr>
                  </a:outerShdw>
                </a:effectLst>
                <a:latin typeface="a_AlgeriusRough" pitchFamily="82" charset="-52"/>
              </a:rPr>
              <a:t>Русские земли </a:t>
            </a:r>
          </a:p>
          <a:p>
            <a:pPr algn="ctr"/>
            <a:r>
              <a:rPr lang="ru-RU" sz="4000" b="1" dirty="0" smtClean="0">
                <a:solidFill>
                  <a:srgbClr val="0070C0"/>
                </a:solidFill>
                <a:effectLst>
                  <a:outerShdw blurRad="38100" dist="38100" dir="2700000" algn="tl">
                    <a:srgbClr val="000000">
                      <a:alpha val="43137"/>
                    </a:srgbClr>
                  </a:outerShdw>
                </a:effectLst>
                <a:latin typeface="a_AlgeriusRough" pitchFamily="82" charset="-52"/>
              </a:rPr>
              <a:t>в период раздробленности</a:t>
            </a:r>
          </a:p>
        </p:txBody>
      </p:sp>
      <p:sp>
        <p:nvSpPr>
          <p:cNvPr id="7" name="Прямоугольник 6"/>
          <p:cNvSpPr/>
          <p:nvPr/>
        </p:nvSpPr>
        <p:spPr>
          <a:xfrm>
            <a:off x="428596" y="2532964"/>
            <a:ext cx="6429420" cy="2396234"/>
          </a:xfrm>
          <a:prstGeom prst="rect">
            <a:avLst/>
          </a:prstGeom>
          <a:solidFill>
            <a:schemeClr val="bg1">
              <a:lumMod val="85000"/>
            </a:schemeClr>
          </a:solid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600" dirty="0" smtClean="0">
              <a:solidFill>
                <a:srgbClr val="002060"/>
              </a:solidFill>
              <a:latin typeface="Times New Roman" pitchFamily="18" charset="0"/>
              <a:cs typeface="Times New Roman" pitchFamily="18" charset="0"/>
            </a:endParaRPr>
          </a:p>
          <a:p>
            <a:endParaRPr lang="ru-RU" sz="1600" dirty="0" smtClean="0">
              <a:solidFill>
                <a:srgbClr val="002060"/>
              </a:solidFill>
              <a:latin typeface="Times New Roman" pitchFamily="18" charset="0"/>
              <a:cs typeface="Times New Roman" pitchFamily="18" charset="0"/>
            </a:endParaRPr>
          </a:p>
          <a:p>
            <a:endParaRPr lang="ru-RU" sz="1600" dirty="0" smtClean="0">
              <a:solidFill>
                <a:srgbClr val="002060"/>
              </a:solidFill>
              <a:latin typeface="Times New Roman" pitchFamily="18" charset="0"/>
              <a:cs typeface="Times New Roman" pitchFamily="18" charset="0"/>
            </a:endParaRPr>
          </a:p>
          <a:p>
            <a:endParaRPr lang="ru-RU" sz="1600" dirty="0" smtClean="0">
              <a:solidFill>
                <a:srgbClr val="002060"/>
              </a:solidFill>
              <a:latin typeface="Times New Roman" pitchFamily="18" charset="0"/>
              <a:cs typeface="Times New Roman" pitchFamily="18" charset="0"/>
            </a:endParaRPr>
          </a:p>
          <a:p>
            <a:pPr algn="just"/>
            <a:r>
              <a:rPr lang="ru-RU" sz="1600" dirty="0" smtClean="0">
                <a:solidFill>
                  <a:srgbClr val="002060"/>
                </a:solidFill>
                <a:latin typeface="Times New Roman" pitchFamily="18" charset="0"/>
                <a:cs typeface="Times New Roman" pitchFamily="18" charset="0"/>
              </a:rPr>
              <a:t>Распад Древнерусского государства датируется годом смерти </a:t>
            </a:r>
            <a:r>
              <a:rPr lang="ru-RU" sz="1600" b="1" dirty="0" smtClean="0">
                <a:solidFill>
                  <a:srgbClr val="002060"/>
                </a:solidFill>
                <a:latin typeface="Times New Roman" pitchFamily="18" charset="0"/>
                <a:cs typeface="Times New Roman" pitchFamily="18" charset="0"/>
              </a:rPr>
              <a:t>Мстислава </a:t>
            </a:r>
            <a:r>
              <a:rPr lang="en-US" sz="1600" b="1" dirty="0" smtClean="0">
                <a:solidFill>
                  <a:srgbClr val="002060"/>
                </a:solidFill>
                <a:latin typeface="Times New Roman" pitchFamily="18" charset="0"/>
                <a:cs typeface="Times New Roman" pitchFamily="18" charset="0"/>
              </a:rPr>
              <a:t>I</a:t>
            </a:r>
            <a:r>
              <a:rPr lang="ru-RU" sz="1600" b="1" dirty="0" smtClean="0">
                <a:solidFill>
                  <a:srgbClr val="002060"/>
                </a:solidFill>
                <a:latin typeface="Times New Roman" pitchFamily="18" charset="0"/>
                <a:cs typeface="Times New Roman" pitchFamily="18" charset="0"/>
              </a:rPr>
              <a:t> </a:t>
            </a:r>
            <a:r>
              <a:rPr lang="ru-RU" sz="1600" dirty="0" smtClean="0">
                <a:solidFill>
                  <a:srgbClr val="002060"/>
                </a:solidFill>
                <a:latin typeface="Times New Roman" pitchFamily="18" charset="0"/>
                <a:cs typeface="Times New Roman" pitchFamily="18" charset="0"/>
              </a:rPr>
              <a:t>- 1132 годом. В конце XII в. на территории Руси наступил период феодальной раздробленности. Насчитывалось 15 самостоятельных княжеств, они имели общий язык и культуру, обладали системой политической власти, сложившейся в недрах Древней Руси. Наиболее крупными из них, сыгравшими значительную роль в последующей истории Руси, стали: </a:t>
            </a:r>
            <a:r>
              <a:rPr lang="ru-RU" sz="1600" dirty="0" err="1" smtClean="0">
                <a:solidFill>
                  <a:srgbClr val="002060"/>
                </a:solidFill>
                <a:latin typeface="Times New Roman" pitchFamily="18" charset="0"/>
                <a:cs typeface="Times New Roman" pitchFamily="18" charset="0"/>
              </a:rPr>
              <a:t>Владимиро</a:t>
            </a:r>
            <a:r>
              <a:rPr lang="ru-RU" sz="1600" dirty="0" smtClean="0">
                <a:solidFill>
                  <a:srgbClr val="002060"/>
                </a:solidFill>
                <a:latin typeface="Times New Roman" pitchFamily="18" charset="0"/>
                <a:cs typeface="Times New Roman" pitchFamily="18" charset="0"/>
              </a:rPr>
              <a:t>–Суздальское княжество; Галицкое княжество; Новгородская боярская республика. По словам летописца: </a:t>
            </a:r>
            <a:r>
              <a:rPr lang="ru-RU" sz="1600" i="1" dirty="0" smtClean="0">
                <a:solidFill>
                  <a:srgbClr val="002060"/>
                </a:solidFill>
                <a:latin typeface="Times New Roman" pitchFamily="18" charset="0"/>
                <a:cs typeface="Times New Roman" pitchFamily="18" charset="0"/>
              </a:rPr>
              <a:t>«</a:t>
            </a:r>
            <a:r>
              <a:rPr lang="ru-RU" sz="1600" i="1" dirty="0" err="1" smtClean="0">
                <a:solidFill>
                  <a:srgbClr val="002060"/>
                </a:solidFill>
                <a:latin typeface="Times New Roman" pitchFamily="18" charset="0"/>
                <a:cs typeface="Times New Roman" pitchFamily="18" charset="0"/>
              </a:rPr>
              <a:t>Раздрасся</a:t>
            </a:r>
            <a:r>
              <a:rPr lang="ru-RU" sz="1600" i="1" dirty="0" smtClean="0">
                <a:solidFill>
                  <a:srgbClr val="002060"/>
                </a:solidFill>
                <a:latin typeface="Times New Roman" pitchFamily="18" charset="0"/>
                <a:cs typeface="Times New Roman" pitchFamily="18" charset="0"/>
              </a:rPr>
              <a:t> вся Земля Русская»                                                                                 </a:t>
            </a:r>
            <a:r>
              <a:rPr lang="ru-RU" sz="1600" dirty="0" smtClean="0">
                <a:solidFill>
                  <a:srgbClr val="002060"/>
                </a:solidFill>
                <a:latin typeface="Times New Roman" pitchFamily="18" charset="0"/>
                <a:cs typeface="Times New Roman" pitchFamily="18" charset="0"/>
              </a:rPr>
              <a:t/>
            </a:r>
            <a:br>
              <a:rPr lang="ru-RU" sz="1600" dirty="0" smtClean="0">
                <a:solidFill>
                  <a:srgbClr val="002060"/>
                </a:solidFill>
                <a:latin typeface="Times New Roman" pitchFamily="18" charset="0"/>
                <a:cs typeface="Times New Roman" pitchFamily="18" charset="0"/>
              </a:rPr>
            </a:br>
            <a:endParaRPr lang="ru-RU" sz="1600" dirty="0" smtClean="0">
              <a:solidFill>
                <a:srgbClr val="002060"/>
              </a:solidFill>
              <a:latin typeface="Times New Roman" pitchFamily="18" charset="0"/>
              <a:cs typeface="Times New Roman" pitchFamily="18" charset="0"/>
            </a:endParaRPr>
          </a:p>
          <a:p>
            <a:endParaRPr lang="ru-RU" sz="1600" dirty="0" smtClean="0">
              <a:solidFill>
                <a:srgbClr val="002060"/>
              </a:solidFill>
              <a:latin typeface="Times New Roman" pitchFamily="18" charset="0"/>
              <a:cs typeface="Times New Roman" pitchFamily="18" charset="0"/>
            </a:endParaRPr>
          </a:p>
          <a:p>
            <a:r>
              <a:rPr lang="ru-RU" sz="1600" dirty="0" smtClean="0"/>
              <a:t/>
            </a:r>
            <a:br>
              <a:rPr lang="ru-RU" sz="1600" dirty="0" smtClean="0"/>
            </a:br>
            <a:r>
              <a:rPr lang="ru-RU" sz="1600" dirty="0" smtClean="0">
                <a:solidFill>
                  <a:srgbClr val="002060"/>
                </a:solidFill>
              </a:rPr>
              <a:t> </a:t>
            </a:r>
            <a:endParaRPr lang="ru-RU" sz="1600" dirty="0" smtClean="0">
              <a:solidFill>
                <a:srgbClr val="002060"/>
              </a:solidFill>
              <a:latin typeface="Times New Roman" pitchFamily="18" charset="0"/>
              <a:cs typeface="Times New Roman" pitchFamily="18" charset="0"/>
            </a:endParaRPr>
          </a:p>
        </p:txBody>
      </p:sp>
      <p:pic>
        <p:nvPicPr>
          <p:cNvPr id="6" name="Содержимое 6" descr="i400.jpg"/>
          <p:cNvPicPr>
            <a:picLocks noChangeAspect="1"/>
          </p:cNvPicPr>
          <p:nvPr/>
        </p:nvPicPr>
        <p:blipFill>
          <a:blip r:embed="rId4" cstate="email">
            <a:grayscl/>
          </a:blip>
          <a:srcRect/>
          <a:stretch>
            <a:fillRect/>
          </a:stretch>
        </p:blipFill>
        <p:spPr>
          <a:xfrm>
            <a:off x="7056680" y="2531606"/>
            <a:ext cx="1766991" cy="2428892"/>
          </a:xfrm>
          <a:prstGeom prst="rect">
            <a:avLst/>
          </a:prstGeom>
          <a:ln w="19050">
            <a:solidFill>
              <a:schemeClr val="bg2">
                <a:lumMod val="25000"/>
              </a:schemeClr>
            </a:solidFill>
          </a:ln>
        </p:spPr>
      </p:pic>
      <p:sp>
        <p:nvSpPr>
          <p:cNvPr id="9" name="Прямоугольник 8"/>
          <p:cNvSpPr/>
          <p:nvPr/>
        </p:nvSpPr>
        <p:spPr>
          <a:xfrm>
            <a:off x="7056680" y="4960498"/>
            <a:ext cx="1785950" cy="785818"/>
          </a:xfrm>
          <a:prstGeom prst="rect">
            <a:avLst/>
          </a:prstGeom>
          <a:solidFill>
            <a:schemeClr val="bg2">
              <a:lumMod val="75000"/>
            </a:schemeClr>
          </a:solid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rgbClr val="0070C0"/>
                </a:solidFill>
                <a:latin typeface="Times New Roman" pitchFamily="18" charset="0"/>
                <a:cs typeface="Times New Roman" pitchFamily="18" charset="0"/>
              </a:rPr>
              <a:t>Князь Мстислав </a:t>
            </a:r>
            <a:r>
              <a:rPr lang="en-US" sz="1400" b="1" dirty="0" smtClean="0">
                <a:solidFill>
                  <a:srgbClr val="0070C0"/>
                </a:solidFill>
                <a:latin typeface="Times New Roman" pitchFamily="18" charset="0"/>
                <a:cs typeface="Times New Roman" pitchFamily="18" charset="0"/>
              </a:rPr>
              <a:t>I</a:t>
            </a:r>
            <a:r>
              <a:rPr lang="ru-RU" sz="1400" b="1" dirty="0" smtClean="0">
                <a:solidFill>
                  <a:srgbClr val="0070C0"/>
                </a:solidFill>
                <a:latin typeface="Times New Roman" pitchFamily="18" charset="0"/>
                <a:cs typeface="Times New Roman" pitchFamily="18" charset="0"/>
              </a:rPr>
              <a:t> Великий</a:t>
            </a:r>
          </a:p>
          <a:p>
            <a:pPr algn="ctr"/>
            <a:r>
              <a:rPr lang="ru-RU" sz="1400" b="1" dirty="0" smtClean="0">
                <a:solidFill>
                  <a:srgbClr val="0070C0"/>
                </a:solidFill>
                <a:latin typeface="Times New Roman" pitchFamily="18" charset="0"/>
                <a:cs typeface="Times New Roman" pitchFamily="18" charset="0"/>
              </a:rPr>
              <a:t>( 1076 — 1132 гг.)</a:t>
            </a:r>
            <a:endParaRPr lang="ru-RU" sz="1400" b="1" dirty="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mage008.jpg"/>
          <p:cNvPicPr>
            <a:picLocks noGrp="1" noChangeAspect="1"/>
          </p:cNvPicPr>
          <p:nvPr>
            <p:ph idx="1"/>
          </p:nvPr>
        </p:nvPicPr>
        <p:blipFill>
          <a:blip r:embed="rId2" cstate="email"/>
          <a:stretch>
            <a:fillRect/>
          </a:stretch>
        </p:blipFill>
        <p:spPr>
          <a:xfrm>
            <a:off x="-22310" y="0"/>
            <a:ext cx="9166310" cy="6858000"/>
          </a:xfrm>
        </p:spPr>
      </p:pic>
      <p:pic>
        <p:nvPicPr>
          <p:cNvPr id="7" name="Рисунок 6" descr="ю.jpg"/>
          <p:cNvPicPr>
            <a:picLocks noChangeAspect="1"/>
          </p:cNvPicPr>
          <p:nvPr/>
        </p:nvPicPr>
        <p:blipFill>
          <a:blip r:embed="rId3" cstate="email"/>
          <a:stretch>
            <a:fillRect/>
          </a:stretch>
        </p:blipFill>
        <p:spPr>
          <a:xfrm>
            <a:off x="285720" y="2253334"/>
            <a:ext cx="1715616" cy="2267064"/>
          </a:xfrm>
          <a:prstGeom prst="rect">
            <a:avLst/>
          </a:prstGeom>
          <a:ln w="19050">
            <a:solidFill>
              <a:schemeClr val="bg2">
                <a:lumMod val="25000"/>
              </a:schemeClr>
            </a:solidFill>
          </a:ln>
        </p:spPr>
      </p:pic>
      <p:sp>
        <p:nvSpPr>
          <p:cNvPr id="8" name="Прямоугольник 7"/>
          <p:cNvSpPr/>
          <p:nvPr/>
        </p:nvSpPr>
        <p:spPr>
          <a:xfrm>
            <a:off x="271378" y="4475392"/>
            <a:ext cx="1768942" cy="595992"/>
          </a:xfrm>
          <a:prstGeom prst="rect">
            <a:avLst/>
          </a:prstGeom>
          <a:solidFill>
            <a:schemeClr val="bg2">
              <a:lumMod val="75000"/>
            </a:schemeClr>
          </a:solid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rgbClr val="0070C0"/>
                </a:solidFill>
                <a:latin typeface="Times New Roman" pitchFamily="18" charset="0"/>
                <a:cs typeface="Times New Roman" pitchFamily="18" charset="0"/>
              </a:rPr>
              <a:t>Князь Юрий </a:t>
            </a:r>
            <a:r>
              <a:rPr lang="en-US" sz="1400" b="1" dirty="0" smtClean="0">
                <a:solidFill>
                  <a:srgbClr val="0070C0"/>
                </a:solidFill>
                <a:latin typeface="Times New Roman" pitchFamily="18" charset="0"/>
                <a:cs typeface="Times New Roman" pitchFamily="18" charset="0"/>
              </a:rPr>
              <a:t>I </a:t>
            </a:r>
            <a:r>
              <a:rPr lang="ru-RU" sz="1400" b="1" dirty="0" smtClean="0">
                <a:solidFill>
                  <a:srgbClr val="0070C0"/>
                </a:solidFill>
                <a:latin typeface="Times New Roman" pitchFamily="18" charset="0"/>
                <a:cs typeface="Times New Roman" pitchFamily="18" charset="0"/>
              </a:rPr>
              <a:t>Долгорукий</a:t>
            </a:r>
          </a:p>
          <a:p>
            <a:pPr algn="ctr"/>
            <a:r>
              <a:rPr lang="ru-RU" sz="1400" b="1" dirty="0" smtClean="0">
                <a:solidFill>
                  <a:srgbClr val="0070C0"/>
                </a:solidFill>
                <a:latin typeface="Times New Roman" pitchFamily="18" charset="0"/>
                <a:cs typeface="Times New Roman" pitchFamily="18" charset="0"/>
              </a:rPr>
              <a:t>( 1090  — 1157 гг.)</a:t>
            </a:r>
            <a:endParaRPr lang="ru-RU" sz="1400" b="1" dirty="0">
              <a:solidFill>
                <a:srgbClr val="0070C0"/>
              </a:solidFill>
              <a:latin typeface="Times New Roman" pitchFamily="18" charset="0"/>
              <a:cs typeface="Times New Roman" pitchFamily="18" charset="0"/>
            </a:endParaRPr>
          </a:p>
        </p:txBody>
      </p:sp>
      <p:sp>
        <p:nvSpPr>
          <p:cNvPr id="10" name="Скругленный прямоугольник 9"/>
          <p:cNvSpPr/>
          <p:nvPr/>
        </p:nvSpPr>
        <p:spPr>
          <a:xfrm>
            <a:off x="2071670" y="2214554"/>
            <a:ext cx="4857784" cy="3429024"/>
          </a:xfrm>
          <a:prstGeom prst="roundRect">
            <a:avLst>
              <a:gd name="adj" fmla="val 11855"/>
            </a:avLst>
          </a:prstGeom>
          <a:solidFill>
            <a:schemeClr val="bg1">
              <a:lumMod val="65000"/>
            </a:schemeClr>
          </a:solid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b="1" dirty="0" smtClean="0">
                <a:solidFill>
                  <a:srgbClr val="002060"/>
                </a:solidFill>
                <a:latin typeface="Times New Roman" pitchFamily="18" charset="0"/>
                <a:cs typeface="Times New Roman" pitchFamily="18" charset="0"/>
              </a:rPr>
              <a:t>Князь Юрий </a:t>
            </a:r>
            <a:r>
              <a:rPr lang="en-US" sz="1600" b="1" dirty="0" smtClean="0">
                <a:solidFill>
                  <a:srgbClr val="002060"/>
                </a:solidFill>
                <a:latin typeface="Times New Roman" pitchFamily="18" charset="0"/>
                <a:cs typeface="Times New Roman" pitchFamily="18" charset="0"/>
              </a:rPr>
              <a:t>I</a:t>
            </a:r>
            <a:r>
              <a:rPr lang="ru-RU" sz="1600" dirty="0" smtClean="0">
                <a:solidFill>
                  <a:srgbClr val="002060"/>
                </a:solidFill>
                <a:latin typeface="Times New Roman" pitchFamily="18" charset="0"/>
                <a:cs typeface="Times New Roman" pitchFamily="18" charset="0"/>
              </a:rPr>
              <a:t> - родоначальник Владимиро-Суздальских великих князей, успешно княжил, снискал любовь подданных, защищая их интересы. В это время складывалось Русское централизованное государство. На территории которого образовалась Москва, ставшая со временем столицей великого государства. Юрий обустраивал города, строил церкви. </a:t>
            </a:r>
          </a:p>
          <a:p>
            <a:pPr algn="just"/>
            <a:r>
              <a:rPr lang="ru-RU" sz="1600" b="1" dirty="0" smtClean="0">
                <a:solidFill>
                  <a:srgbClr val="002060"/>
                </a:solidFill>
                <a:latin typeface="Times New Roman" pitchFamily="18" charset="0"/>
                <a:cs typeface="Times New Roman" pitchFamily="18" charset="0"/>
              </a:rPr>
              <a:t>Князь Всеволод</a:t>
            </a:r>
            <a:r>
              <a:rPr lang="ru-RU" sz="1600" dirty="0" smtClean="0">
                <a:solidFill>
                  <a:srgbClr val="002060"/>
                </a:solidFill>
                <a:latin typeface="Times New Roman" pitchFamily="18" charset="0"/>
                <a:cs typeface="Times New Roman" pitchFamily="18" charset="0"/>
              </a:rPr>
              <a:t>, сын Юрия Долгорукого</a:t>
            </a:r>
            <a:r>
              <a:rPr lang="ru-RU" sz="1600" b="1" dirty="0" smtClean="0">
                <a:solidFill>
                  <a:srgbClr val="002060"/>
                </a:solidFill>
                <a:latin typeface="Times New Roman" pitchFamily="18" charset="0"/>
                <a:cs typeface="Times New Roman" pitchFamily="18" charset="0"/>
              </a:rPr>
              <a:t>, </a:t>
            </a:r>
            <a:r>
              <a:rPr lang="ru-RU" sz="1600" dirty="0" smtClean="0">
                <a:solidFill>
                  <a:srgbClr val="002060"/>
                </a:solidFill>
                <a:latin typeface="Times New Roman" pitchFamily="18" charset="0"/>
                <a:cs typeface="Times New Roman" pitchFamily="18" charset="0"/>
              </a:rPr>
              <a:t>укрепил Владимиро-Суздальское княжество, сделав его самым сильным на Руси. Его авторитет признавали все князья. При нём процесс централизации власти стал необратимым. Это был талантливый правитель и военачальник</a:t>
            </a:r>
          </a:p>
        </p:txBody>
      </p:sp>
      <p:pic>
        <p:nvPicPr>
          <p:cNvPr id="19" name="Рисунок 18" descr="22588.jpg"/>
          <p:cNvPicPr>
            <a:picLocks noChangeAspect="1"/>
          </p:cNvPicPr>
          <p:nvPr/>
        </p:nvPicPr>
        <p:blipFill>
          <a:blip r:embed="rId4" cstate="email"/>
          <a:stretch>
            <a:fillRect/>
          </a:stretch>
        </p:blipFill>
        <p:spPr>
          <a:xfrm>
            <a:off x="7024022" y="5137390"/>
            <a:ext cx="1214446" cy="1658346"/>
          </a:xfrm>
          <a:prstGeom prst="rect">
            <a:avLst/>
          </a:prstGeom>
          <a:ln w="19050">
            <a:solidFill>
              <a:schemeClr val="bg2">
                <a:lumMod val="25000"/>
              </a:schemeClr>
            </a:solidFill>
          </a:ln>
        </p:spPr>
      </p:pic>
      <p:sp>
        <p:nvSpPr>
          <p:cNvPr id="20" name="Прямоугольник 19"/>
          <p:cNvSpPr/>
          <p:nvPr/>
        </p:nvSpPr>
        <p:spPr>
          <a:xfrm>
            <a:off x="4359044" y="5719780"/>
            <a:ext cx="2643206" cy="1068164"/>
          </a:xfrm>
          <a:prstGeom prst="rect">
            <a:avLst/>
          </a:prstGeom>
          <a:solidFill>
            <a:schemeClr val="bg2">
              <a:lumMod val="75000"/>
            </a:schemeClr>
          </a:solid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200" dirty="0" smtClean="0">
                <a:solidFill>
                  <a:srgbClr val="002060"/>
                </a:solidFill>
                <a:latin typeface="Times New Roman" pitchFamily="18" charset="0"/>
                <a:cs typeface="Times New Roman" pitchFamily="18" charset="0"/>
              </a:rPr>
              <a:t>Кузнецов, И. Н.</a:t>
            </a:r>
          </a:p>
          <a:p>
            <a:r>
              <a:rPr lang="ru-RU" sz="1200" dirty="0" smtClean="0">
                <a:solidFill>
                  <a:srgbClr val="002060"/>
                </a:solidFill>
                <a:latin typeface="Times New Roman" pitchFamily="18" charset="0"/>
                <a:cs typeface="Times New Roman" pitchFamily="18" charset="0"/>
              </a:rPr>
              <a:t>Отечественная история : [учеб. для студ. вузов. </a:t>
            </a:r>
            <a:r>
              <a:rPr lang="ru-RU" sz="1200" dirty="0" err="1" smtClean="0">
                <a:solidFill>
                  <a:srgbClr val="002060"/>
                </a:solidFill>
                <a:latin typeface="Times New Roman" pitchFamily="18" charset="0"/>
                <a:cs typeface="Times New Roman" pitchFamily="18" charset="0"/>
              </a:rPr>
              <a:t>обуч</a:t>
            </a:r>
            <a:r>
              <a:rPr lang="ru-RU" sz="1200" dirty="0" smtClean="0">
                <a:solidFill>
                  <a:srgbClr val="002060"/>
                </a:solidFill>
                <a:latin typeface="Times New Roman" pitchFamily="18" charset="0"/>
                <a:cs typeface="Times New Roman" pitchFamily="18" charset="0"/>
              </a:rPr>
              <a:t>. по экономическим и гуманитарным спец.] / И. Кузнецов. – 2-е изд. – М. : Дашков и К, 2005. – 799 с.</a:t>
            </a:r>
            <a:endParaRPr lang="ru-RU" sz="1200" b="1" dirty="0">
              <a:solidFill>
                <a:srgbClr val="002060"/>
              </a:solidFill>
              <a:latin typeface="Times New Roman" pitchFamily="18" charset="0"/>
              <a:cs typeface="Times New Roman" pitchFamily="18" charset="0"/>
            </a:endParaRPr>
          </a:p>
        </p:txBody>
      </p:sp>
      <p:pic>
        <p:nvPicPr>
          <p:cNvPr id="13" name="Рисунок 12" descr="d451488adbc63fc59e13252040833024.jpg"/>
          <p:cNvPicPr>
            <a:picLocks noChangeAspect="1"/>
          </p:cNvPicPr>
          <p:nvPr/>
        </p:nvPicPr>
        <p:blipFill>
          <a:blip r:embed="rId5" cstate="email">
            <a:clrChange>
              <a:clrFrom>
                <a:srgbClr val="FFFFFF"/>
              </a:clrFrom>
              <a:clrTo>
                <a:srgbClr val="FFFFFF">
                  <a:alpha val="0"/>
                </a:srgbClr>
              </a:clrTo>
            </a:clrChange>
            <a:lum bright="10000"/>
          </a:blip>
          <a:stretch>
            <a:fillRect/>
          </a:stretch>
        </p:blipFill>
        <p:spPr>
          <a:xfrm>
            <a:off x="-500098" y="1"/>
            <a:ext cx="10144196" cy="2285991"/>
          </a:xfrm>
          <a:prstGeom prst="rect">
            <a:avLst/>
          </a:prstGeom>
        </p:spPr>
      </p:pic>
      <p:sp>
        <p:nvSpPr>
          <p:cNvPr id="14" name="TextBox 13"/>
          <p:cNvSpPr txBox="1"/>
          <p:nvPr/>
        </p:nvSpPr>
        <p:spPr>
          <a:xfrm>
            <a:off x="785786" y="189112"/>
            <a:ext cx="7429552" cy="1938992"/>
          </a:xfrm>
          <a:prstGeom prst="rect">
            <a:avLst/>
          </a:prstGeom>
          <a:noFill/>
        </p:spPr>
        <p:txBody>
          <a:bodyPr wrap="square" rtlCol="0">
            <a:spAutoFit/>
          </a:bodyPr>
          <a:lstStyle/>
          <a:p>
            <a:pPr algn="ctr"/>
            <a:r>
              <a:rPr lang="ru-RU" sz="4000" b="1" dirty="0" smtClean="0">
                <a:solidFill>
                  <a:srgbClr val="0070C0"/>
                </a:solidFill>
                <a:effectLst>
                  <a:outerShdw blurRad="38100" dist="38100" dir="2700000" algn="tl">
                    <a:srgbClr val="000000">
                      <a:alpha val="43137"/>
                    </a:srgbClr>
                  </a:outerShdw>
                </a:effectLst>
                <a:latin typeface="a_AlgeriusRough" pitchFamily="82" charset="-52"/>
              </a:rPr>
              <a:t>Русские земли </a:t>
            </a:r>
          </a:p>
          <a:p>
            <a:pPr algn="ctr"/>
            <a:r>
              <a:rPr lang="ru-RU" sz="4000" b="1" dirty="0" smtClean="0">
                <a:solidFill>
                  <a:srgbClr val="0070C0"/>
                </a:solidFill>
                <a:effectLst>
                  <a:outerShdw blurRad="38100" dist="38100" dir="2700000" algn="tl">
                    <a:srgbClr val="000000">
                      <a:alpha val="43137"/>
                    </a:srgbClr>
                  </a:outerShdw>
                </a:effectLst>
                <a:latin typeface="a_AlgeriusRough" pitchFamily="82" charset="-52"/>
              </a:rPr>
              <a:t>в период раздробленности</a:t>
            </a:r>
          </a:p>
        </p:txBody>
      </p:sp>
      <p:pic>
        <p:nvPicPr>
          <p:cNvPr id="11" name="Рисунок 10" descr="nevsk.jpg"/>
          <p:cNvPicPr>
            <a:picLocks noChangeAspect="1"/>
          </p:cNvPicPr>
          <p:nvPr/>
        </p:nvPicPr>
        <p:blipFill>
          <a:blip r:embed="rId6" cstate="email"/>
          <a:srcRect r="10205"/>
          <a:stretch>
            <a:fillRect/>
          </a:stretch>
        </p:blipFill>
        <p:spPr>
          <a:xfrm>
            <a:off x="7000892" y="2214554"/>
            <a:ext cx="1699898" cy="2271495"/>
          </a:xfrm>
          <a:prstGeom prst="rect">
            <a:avLst/>
          </a:prstGeom>
          <a:ln w="19050">
            <a:solidFill>
              <a:schemeClr val="bg2">
                <a:lumMod val="25000"/>
              </a:schemeClr>
            </a:solidFill>
          </a:ln>
        </p:spPr>
      </p:pic>
      <p:sp>
        <p:nvSpPr>
          <p:cNvPr id="12" name="Прямоугольник 11"/>
          <p:cNvSpPr/>
          <p:nvPr/>
        </p:nvSpPr>
        <p:spPr>
          <a:xfrm>
            <a:off x="7000892" y="4500570"/>
            <a:ext cx="1736284" cy="571504"/>
          </a:xfrm>
          <a:prstGeom prst="rect">
            <a:avLst/>
          </a:prstGeom>
          <a:solidFill>
            <a:schemeClr val="bg2">
              <a:lumMod val="75000"/>
            </a:schemeClr>
          </a:solid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rgbClr val="0070C0"/>
                </a:solidFill>
                <a:latin typeface="Times New Roman" pitchFamily="18" charset="0"/>
                <a:cs typeface="Times New Roman" pitchFamily="18" charset="0"/>
              </a:rPr>
              <a:t>Князь Всеволод Большое гнездо</a:t>
            </a:r>
          </a:p>
          <a:p>
            <a:pPr algn="ctr"/>
            <a:r>
              <a:rPr lang="ru-RU" sz="1400" b="1" dirty="0" smtClean="0">
                <a:solidFill>
                  <a:srgbClr val="0070C0"/>
                </a:solidFill>
                <a:latin typeface="Times New Roman" pitchFamily="18" charset="0"/>
                <a:cs typeface="Times New Roman" pitchFamily="18" charset="0"/>
              </a:rPr>
              <a:t>( 1154 - 1212 гг.)</a:t>
            </a:r>
            <a:endParaRPr lang="ru-RU" sz="1400" b="1" dirty="0">
              <a:solidFill>
                <a:srgbClr val="0070C0"/>
              </a:solidFill>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3685</TotalTime>
  <Words>3468</Words>
  <Application>Microsoft Office PowerPoint</Application>
  <PresentationFormat>Экран (4:3)</PresentationFormat>
  <Paragraphs>288</Paragraphs>
  <Slides>39</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39</vt:i4>
      </vt:variant>
    </vt:vector>
  </HeadingPairs>
  <TitlesOfParts>
    <vt:vector size="40"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Полонская</cp:lastModifiedBy>
  <cp:revision>566</cp:revision>
  <dcterms:modified xsi:type="dcterms:W3CDTF">2016-06-01T08:24:46Z</dcterms:modified>
</cp:coreProperties>
</file>